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Lato Black"/>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lack-boldItalic.fntdata"/><Relationship Id="rId25" Type="http://schemas.openxmlformats.org/officeDocument/2006/relationships/slide" Target="slides/slide20.xml"/><Relationship Id="rId47" Type="http://schemas.openxmlformats.org/officeDocument/2006/relationships/font" Target="fonts/LatoBlack-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I hope you're all doing well. My name is [Your Name], and I'm excited to be here today to walk you through our project, the "Robotic Vacuum Cleaner," under the guidance of Professor Veeresh Deshpande. Along with me, are Arya Agarwal, Sumit Londhe, and Yabaji Pratik Sanjay. Today, we're going to explore the fascinating world of robotic vacuum cleaners. Let's dive 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5a8507fb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5a8507fb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point wise</a:t>
            </a:r>
            <a:endParaRPr/>
          </a:p>
          <a:p>
            <a:pPr indent="-317500" lvl="0" marL="457200" rtl="0" algn="l">
              <a:spcBef>
                <a:spcPts val="0"/>
              </a:spcBef>
              <a:spcAft>
                <a:spcPts val="0"/>
              </a:spcAft>
              <a:buSzPts val="1400"/>
              <a:buAutoNum type="arabicPeriod"/>
            </a:pPr>
            <a:r>
              <a:rPr lang="en"/>
              <a:t>Research Breakdown: Breaking down the project into manageable tasks and subtasks, we considered timelines, resource availability, and dependencies. This approach facilitated effective organization through tools like Gantt charts.</a:t>
            </a:r>
            <a:endParaRPr/>
          </a:p>
          <a:p>
            <a:pPr indent="-317500" lvl="0" marL="457200" rtl="0" algn="l">
              <a:spcBef>
                <a:spcPts val="0"/>
              </a:spcBef>
              <a:spcAft>
                <a:spcPts val="0"/>
              </a:spcAft>
              <a:buSzPts val="1400"/>
              <a:buAutoNum type="arabicPeriod"/>
            </a:pPr>
            <a:r>
              <a:rPr lang="en"/>
              <a:t>Segmented Development: To maximize efficiency, we segmented the process into mechanical, electrical, and software subsystems, assigning tasks based on the team's skills and interests.</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5a8506a2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5a8506a2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Component Selection: Rigorous research identified quality and cost-effective components, ensuring optimal performance. Components like motors, sensors, brushes, batteries, and microcontrollers were carefully chosen based on availability and dependencies.</a:t>
            </a:r>
            <a:endParaRPr/>
          </a:p>
          <a:p>
            <a:pPr indent="0" lvl="0" marL="0" rtl="0" algn="l">
              <a:spcBef>
                <a:spcPts val="0"/>
              </a:spcBef>
              <a:spcAft>
                <a:spcPts val="0"/>
              </a:spcAft>
              <a:buNone/>
            </a:pPr>
            <a:r>
              <a:rPr lang="en"/>
              <a:t>4. Design Prototyping: Using software like Fusion 360 and SolidWorks, we developed rough designs and prototypes. Simultaneously, electronic circuits, sensor interfaces, and control algorithms were meticulously designed for autonomous navigation, obstacle detection, and cleaning operations.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5a8506a2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5a8506a2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5. Optimization and Documentation: Iterations based on testing feedback were crucial for optimizing performance, addressing issues, and enhancing efficiency. The entire development process, including design schematics, software code, test results, and user manuals, was meticulously documented.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6. Presentation Preparation: Our journey's culmination involved preparing comprehensive presentations and demonstrations. These showcase the features, capabilities, and benefits of our robotic vacuum cleaner to stakeholders and potential users, ensuring a transparent and informative interaction.</a:t>
            </a:r>
            <a:endParaRPr/>
          </a:p>
          <a:p>
            <a:pPr indent="0" lvl="0" marL="0" rtl="0" algn="l">
              <a:spcBef>
                <a:spcPts val="0"/>
              </a:spcBef>
              <a:spcAft>
                <a:spcPts val="0"/>
              </a:spcAft>
              <a:buClr>
                <a:schemeClr val="dk1"/>
              </a:buClr>
              <a:buSzPts val="1100"/>
              <a:buFont typeface="Arial"/>
              <a:buNone/>
            </a:pPr>
            <a:r>
              <a:rPr lang="en"/>
              <a:t>Assembling and Testing: The mechanical and electronic components seamlessly came together in a final prototype. Rigorous testing evaluated performance, reliability, and various matrices to refine our design iteratively.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As we dive into the technical details, envision not just a vacuum cleaner but a well-thought-out solution shaped by meticulous research, collaborative effort, and a commitment to innovation.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5a8507f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5a8507f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dive into the technical details of the vacuum cleaner by bisecting through it. We </a:t>
            </a:r>
            <a:r>
              <a:rPr lang="en"/>
              <a:t>have</a:t>
            </a:r>
            <a:r>
              <a:rPr lang="en"/>
              <a:t> carefully designed the structure, </a:t>
            </a:r>
            <a:r>
              <a:rPr lang="en"/>
              <a:t>choose</a:t>
            </a:r>
            <a:r>
              <a:rPr lang="en"/>
              <a:t> correct components that fit to our requirements as well as to the model.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62e0d40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62e0d40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Now, let's talk about the powerful engine that makes our smart vacuum cleaner work - the Vacuum Motor. This motor is great at cleaning efficiently and quietly. It runs on </a:t>
            </a:r>
            <a:r>
              <a:rPr b="1" lang="en" sz="1000">
                <a:solidFill>
                  <a:schemeClr val="dk1"/>
                </a:solidFill>
              </a:rPr>
              <a:t>12 volts</a:t>
            </a:r>
            <a:r>
              <a:rPr lang="en" sz="1000">
                <a:solidFill>
                  <a:schemeClr val="dk1"/>
                </a:solidFill>
              </a:rPr>
              <a:t> of electricity, drawing </a:t>
            </a:r>
            <a:r>
              <a:rPr b="1" lang="en" sz="1000">
                <a:solidFill>
                  <a:schemeClr val="dk1"/>
                </a:solidFill>
              </a:rPr>
              <a:t>4.50 amps</a:t>
            </a:r>
            <a:r>
              <a:rPr lang="en" sz="1000">
                <a:solidFill>
                  <a:schemeClr val="dk1"/>
                </a:solidFill>
              </a:rPr>
              <a:t>, and spins at </a:t>
            </a:r>
            <a:r>
              <a:rPr b="1" lang="en" sz="1000">
                <a:solidFill>
                  <a:schemeClr val="dk1"/>
                </a:solidFill>
              </a:rPr>
              <a:t>6000 rotations per minute (RPM)</a:t>
            </a:r>
            <a:r>
              <a:rPr lang="en" sz="1000">
                <a:solidFill>
                  <a:schemeClr val="dk1"/>
                </a:solidFill>
              </a:rPr>
              <a:t>. The noise it makes is not too loud, just 65.6 decibels. It ensures the air flows well, about 51.9 cubic feet per minute (CFM), </a:t>
            </a:r>
            <a:r>
              <a:rPr b="1" lang="en" sz="1000">
                <a:solidFill>
                  <a:schemeClr val="dk1"/>
                </a:solidFill>
              </a:rPr>
              <a:t>making your living space not only clean but also quiet and peaceful</a:t>
            </a:r>
            <a:r>
              <a:rPr lang="en" sz="1000">
                <a:solidFill>
                  <a:schemeClr val="dk1"/>
                </a:solidFill>
              </a:rPr>
              <a:t>. The motor is compact, with dimensions of 97x97x33mm, adding to the sleek look of our cleaner. So, it's not just a part; it's like the heart that makes our cleaner redefine how we take care of our homes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5a8507f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5a8507f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the right motor is critical, and our decision-making process involved weighing the benefits of two contenders: the N20 Micro Gear 12V 100RPM DC Motor and the NEMA17 Stepper Motor–D-Type Shaft. The N20 Micro Gear Motor, a cost-effective choice, stands out for its efficiency and high torque - ideal for powering small robots. On the other hand, the NEMA17 Stepper Motor, while potentially less power-efficient at higher speeds, boasts a higher holding torque of 4.2 kg-cm, crucial for maintaining positions. Our decision wasn't just about efficiency; it was about ensuring the right balance for our specific application.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5a8506a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5a8506a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wheels of our smart vacuum </a:t>
            </a:r>
            <a:r>
              <a:rPr lang="en" sz="1000">
                <a:solidFill>
                  <a:schemeClr val="dk1"/>
                </a:solidFill>
              </a:rPr>
              <a:t>cleaners are</a:t>
            </a:r>
            <a:r>
              <a:rPr lang="en" sz="1000">
                <a:solidFill>
                  <a:schemeClr val="dk1"/>
                </a:solidFill>
              </a:rPr>
              <a:t> powered by the N20-12-100 Wheel Motor. It works with 12 volts of electricity and can spin at a speed of 100 rotations per minute (RPM). What makes this motor special is not just how fast it can go but its ability to handle heavy things really well. It's equipped with a gearbox assembly, which is like a special gear system that makes it even more powerful. This feature helps the motor handle tough jobs efficiently, making it more than just a motor; it's the force that drives our cleaner, making it great at handling various cleaning tasks effectively.</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5a8507f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5a8507f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says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To guide our exploration today, let's look at what we'll cover: We start with the Problem Statement,then go on to present our Proposed Solution and Technical Specifications, then Methodology to solve and build it, Technical Details regarding each technical items we are using, Week-wise Goals, Key Risks and Mitigation Strategies, and Expected Outcome of the Project. Let's start by understanding the challenge we aimed to address.</a:t>
            </a:r>
            <a:endParaRPr sz="1300">
              <a:solidFill>
                <a:schemeClr val="dk1"/>
              </a:solidFill>
            </a:endParaRPr>
          </a:p>
          <a:p>
            <a:pPr indent="0" lvl="0" marL="0" rtl="0" algn="l">
              <a:spcBef>
                <a:spcPts val="0"/>
              </a:spcBef>
              <a:spcAft>
                <a:spcPts val="0"/>
              </a:spcAft>
              <a:buNone/>
            </a:pPr>
            <a:r>
              <a:t/>
            </a:r>
            <a:endParaRPr sz="15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5a8506a2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5a8506a2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focus on the brain orchestrating the entire operation - the STM32 Microcontroller. Operating at a clock speed of 72MHz with a flash memory capacity of up to 1 Mbyte, the STM32F103VCT6TR stands out for its features tailored for motor control applications. It supports the Controller Area Network (CAN), a communication standard vital for robust and efficient communication in networks. This microcontroller isn't just processing; it's orchestrating a symphony of efficient and intelligent cleaning.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5edb3bc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5edb3bc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b5a8506a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b5a8506a2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5a8506a2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5a8506a2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Enter the realm of user empowerment through technology - our User-friendly Flutter App. Envision a world where you control your cleaner effortlepersonalizedur mobile device. The app not only allows you to turn the vacuum cleaner on or off with a tap but also provides the flexibility to schedule cleaning sessions at your convenience.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Key features include: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Scheduled Cleaning: Plan your cleaning routines from anywhere globally, setting alarms for automatic activation.</a:t>
            </a:r>
            <a:endParaRPr/>
          </a:p>
          <a:p>
            <a:pPr indent="0" lvl="0" marL="0" rtl="0" algn="l">
              <a:spcBef>
                <a:spcPts val="0"/>
              </a:spcBef>
              <a:spcAft>
                <a:spcPts val="0"/>
              </a:spcAft>
              <a:buClr>
                <a:schemeClr val="dk1"/>
              </a:buClr>
              <a:buSzPts val="1100"/>
              <a:buFont typeface="Arial"/>
              <a:buNone/>
            </a:pPr>
            <a:r>
              <a:rPr lang="en"/>
              <a:t>Battery Status Monitoring: Keep tabs on your cleaner's battery life through the app, ensuring timely recharging.</a:t>
            </a:r>
            <a:endParaRPr/>
          </a:p>
          <a:p>
            <a:pPr indent="0" lvl="0" marL="0" rtl="0" algn="l">
              <a:spcBef>
                <a:spcPts val="0"/>
              </a:spcBef>
              <a:spcAft>
                <a:spcPts val="0"/>
              </a:spcAft>
              <a:buClr>
                <a:schemeClr val="dk1"/>
              </a:buClr>
              <a:buSzPts val="1100"/>
              <a:buFont typeface="Arial"/>
              <a:buNone/>
            </a:pPr>
            <a:r>
              <a:rPr lang="en"/>
              <a:t>Manual Control: Take charge of your cleaner's movement and direction manually, offering a hands-on cleaning experience even when you're not at home.</a:t>
            </a:r>
            <a:endParaRPr/>
          </a:p>
          <a:p>
            <a:pPr indent="0" lvl="0" marL="0" rtl="0" algn="l">
              <a:spcBef>
                <a:spcPts val="0"/>
              </a:spcBef>
              <a:spcAft>
                <a:spcPts val="0"/>
              </a:spcAft>
              <a:buClr>
                <a:schemeClr val="dk1"/>
              </a:buClr>
              <a:buSzPts val="1100"/>
              <a:buFont typeface="Arial"/>
              <a:buNone/>
            </a:pPr>
            <a:r>
              <a:rPr lang="en"/>
              <a:t>This app isn't just a remote control; it's a gateway to personalized cleaning, adapting to your schedule and preferences.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61b529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61b529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61b529a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61b529a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Think of our project timeline like a map that shows how we're progressing each week. It's like a special chart called a Gantt Chart. We planned every step carefully, and each part contributes to making our project successful.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Here's our journey, step by step: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**Research and Learning:** We started by studying existing robotic vacuum cleaners to understand how they work.</a:t>
            </a:r>
            <a:endParaRPr/>
          </a:p>
          <a:p>
            <a:pPr indent="0" lvl="0" marL="0" rtl="0" algn="l">
              <a:spcBef>
                <a:spcPts val="0"/>
              </a:spcBef>
              <a:spcAft>
                <a:spcPts val="0"/>
              </a:spcAft>
              <a:buClr>
                <a:schemeClr val="dk1"/>
              </a:buClr>
              <a:buSzPts val="1100"/>
              <a:buFont typeface="Arial"/>
              <a:buNone/>
            </a:pPr>
            <a:r>
              <a:rPr lang="en"/>
              <a:t>2. **Breaking Down the Project:** We then divided the project into smaller tasks, thinking about timelines, resources, and what we needed.</a:t>
            </a:r>
            <a:endParaRPr/>
          </a:p>
          <a:p>
            <a:pPr indent="0" lvl="0" marL="0" rtl="0" algn="l">
              <a:spcBef>
                <a:spcPts val="0"/>
              </a:spcBef>
              <a:spcAft>
                <a:spcPts val="0"/>
              </a:spcAft>
              <a:buClr>
                <a:schemeClr val="dk1"/>
              </a:buClr>
              <a:buSzPts val="1100"/>
              <a:buFont typeface="Arial"/>
              <a:buNone/>
            </a:pPr>
            <a:r>
              <a:rPr lang="en"/>
              <a:t>3. **Dividing into Teams:** We split the work into three parts - one for the physical parts, one for the electrical stuff, and one for the software. This way, everyone worked on what they were good at.</a:t>
            </a:r>
            <a:endParaRPr/>
          </a:p>
          <a:p>
            <a:pPr indent="0" lvl="0" marL="0" rtl="0" algn="l">
              <a:spcBef>
                <a:spcPts val="0"/>
              </a:spcBef>
              <a:spcAft>
                <a:spcPts val="0"/>
              </a:spcAft>
              <a:buClr>
                <a:schemeClr val="dk1"/>
              </a:buClr>
              <a:buSzPts val="1100"/>
              <a:buFont typeface="Arial"/>
              <a:buNone/>
            </a:pPr>
            <a:r>
              <a:rPr lang="en"/>
              <a:t>4. **Choosing the Right Parts:** We picked the best-quality parts that weren't too expensive, making sure they were available and worked well together.</a:t>
            </a:r>
            <a:endParaRPr/>
          </a:p>
          <a:p>
            <a:pPr indent="0" lvl="0" marL="0" rtl="0" algn="l">
              <a:spcBef>
                <a:spcPts val="0"/>
              </a:spcBef>
              <a:spcAft>
                <a:spcPts val="0"/>
              </a:spcAft>
              <a:buClr>
                <a:schemeClr val="dk1"/>
              </a:buClr>
              <a:buSzPts val="1100"/>
              <a:buFont typeface="Arial"/>
              <a:buNone/>
            </a:pPr>
            <a:r>
              <a:rPr lang="en"/>
              <a:t>5. **Making a Prototype:** Using special computer programs, we made a rough design of our vacuum cleaner to see how everything fits together.</a:t>
            </a:r>
            <a:endParaRPr/>
          </a:p>
          <a:p>
            <a:pPr indent="0" lvl="0" marL="0" rtl="0" algn="l">
              <a:spcBef>
                <a:spcPts val="0"/>
              </a:spcBef>
              <a:spcAft>
                <a:spcPts val="0"/>
              </a:spcAft>
              <a:buClr>
                <a:schemeClr val="dk1"/>
              </a:buClr>
              <a:buSzPts val="1100"/>
              <a:buFont typeface="Arial"/>
              <a:buNone/>
            </a:pPr>
            <a:r>
              <a:rPr lang="en"/>
              <a:t>6. **Putting it Together and Testing:** We built the actual vacuum cleaner with all its parts and tested it a lot to see if it works well.</a:t>
            </a:r>
            <a:endParaRPr/>
          </a:p>
          <a:p>
            <a:pPr indent="0" lvl="0" marL="0" rtl="0" algn="l">
              <a:spcBef>
                <a:spcPts val="0"/>
              </a:spcBef>
              <a:spcAft>
                <a:spcPts val="0"/>
              </a:spcAft>
              <a:buClr>
                <a:schemeClr val="dk1"/>
              </a:buClr>
              <a:buSzPts val="1100"/>
              <a:buFont typeface="Arial"/>
              <a:buNone/>
            </a:pPr>
            <a:r>
              <a:rPr lang="en"/>
              <a:t>7. **Making it Better:** Based on our tests, we made changes to the design to make it work even better. This is called optimization.</a:t>
            </a:r>
            <a:endParaRPr/>
          </a:p>
          <a:p>
            <a:pPr indent="0" lvl="0" marL="0" rtl="0" algn="l">
              <a:spcBef>
                <a:spcPts val="0"/>
              </a:spcBef>
              <a:spcAft>
                <a:spcPts val="0"/>
              </a:spcAft>
              <a:buClr>
                <a:schemeClr val="dk1"/>
              </a:buClr>
              <a:buSzPts val="1100"/>
              <a:buFont typeface="Arial"/>
              <a:buNone/>
            </a:pPr>
            <a:r>
              <a:rPr lang="en"/>
              <a:t>8. **Writing Everything Down and Getting Ready to Show:** We wrote down every single thing we did - how we designed it, the tests we did, and everything. We also got ready to show it to other people in presentations and demos.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Our journey is more than just a bunch of tasks. It shows how we worked together in a planned way to make our project a success.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5a8507fb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b5a8507fb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we explore the innovative facets of our cleaner, it's vital to address potential pitfalls and have strategies in place to navigate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Key Risks and Mitigations: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Microcontroller Installation Risks: Mitigated by meticulous adherence to manufacturer's instructions.</a:t>
            </a:r>
            <a:endParaRPr/>
          </a:p>
          <a:p>
            <a:pPr indent="0" lvl="0" marL="0" rtl="0" algn="l">
              <a:spcBef>
                <a:spcPts val="0"/>
              </a:spcBef>
              <a:spcAft>
                <a:spcPts val="0"/>
              </a:spcAft>
              <a:buClr>
                <a:schemeClr val="dk1"/>
              </a:buClr>
              <a:buSzPts val="1100"/>
              <a:buFont typeface="Arial"/>
              <a:buNone/>
            </a:pPr>
            <a:r>
              <a:rPr lang="en"/>
              <a:t>Software Bugs: Minimized through thorough pre-deployment testing to ensure bug-free code.</a:t>
            </a:r>
            <a:endParaRPr/>
          </a:p>
          <a:p>
            <a:pPr indent="0" lvl="0" marL="0" rtl="0" algn="l">
              <a:spcBef>
                <a:spcPts val="0"/>
              </a:spcBef>
              <a:spcAft>
                <a:spcPts val="0"/>
              </a:spcAft>
              <a:buClr>
                <a:schemeClr val="dk1"/>
              </a:buClr>
              <a:buSzPts val="1100"/>
              <a:buFont typeface="Arial"/>
              <a:buNone/>
            </a:pPr>
            <a:r>
              <a:rPr lang="en"/>
              <a:t>Dust Accumulation: Regular cleaning of the fan and surroundings to prevent efficiency reduction.</a:t>
            </a:r>
            <a:endParaRPr/>
          </a:p>
          <a:p>
            <a:pPr indent="0" lvl="0" marL="0" rtl="0" algn="l">
              <a:spcBef>
                <a:spcPts val="0"/>
              </a:spcBef>
              <a:spcAft>
                <a:spcPts val="0"/>
              </a:spcAft>
              <a:buClr>
                <a:schemeClr val="dk1"/>
              </a:buClr>
              <a:buSzPts val="1100"/>
              <a:buFont typeface="Arial"/>
              <a:buNone/>
            </a:pPr>
            <a:r>
              <a:rPr lang="en"/>
              <a:t>Overheating of Gear Motors and Battery: Managed by avoiding overload, ensuring proper ventilation, and regular monitoring for signs of overheating.</a:t>
            </a:r>
            <a:endParaRPr/>
          </a:p>
          <a:p>
            <a:pPr indent="0" lvl="0" marL="0" rtl="0" algn="l">
              <a:spcBef>
                <a:spcPts val="0"/>
              </a:spcBef>
              <a:spcAft>
                <a:spcPts val="0"/>
              </a:spcAft>
              <a:buClr>
                <a:schemeClr val="dk1"/>
              </a:buClr>
              <a:buSzPts val="1100"/>
              <a:buFont typeface="Arial"/>
              <a:buNone/>
            </a:pPr>
            <a:r>
              <a:rPr lang="en"/>
              <a:t>These are not just risks; they are challenges met with strategic planning and proactive measures.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62e0d40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62e0d40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Functional Prototype: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Our primary goal is to present a fully functional robotic vacuum cleaner prototype. This device is engineered to autonomously navigate and clean floors, offering a modern and efficient cleaning solution.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Hardware Documentation: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We'll provide comprehensive documentation on the hardware components, including the vacuum motor, wheel motors, sensors, and other crucial parts. This detailed breakdown ensures a clear understanding of the inner workings of our robotic cleaner.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Software System:</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intelligence behind our robotic cleaner lies in its software system. We're delivering a complete software package encompassing control algorithms, navigation systems, and all the necessary software components for optimal performance.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User-Friendly Mobile App:</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Enhancing user experience is a priority for us. We're designing and implementing a user-friendly mobile app for seamless remote control and monitoring. This app empowers users to manage the vacuum cleaner effortlessly.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62e0d409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b62e0d409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Acknowledging the roots of our knowledge and progress, our journey is anchored in references and resources. Our GitHub link (Provided Link) is a repository of collaborative effort, a testament to the collective wisdom that has shaped our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we conclude this exploration, keep in mind that we're not just presenting a project; we're sharing a vision of the future of home maintenance. Thank you for joining us on this insightful journey.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5910a16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5910a16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Robotic vacuum cleaners are not just cool gadgets; they're like a big leap forward in how we clean our homes.</a:t>
            </a:r>
            <a:endParaRPr sz="1400"/>
          </a:p>
          <a:p>
            <a:pPr indent="0" lvl="0" marL="0" rtl="0" algn="l">
              <a:spcBef>
                <a:spcPts val="0"/>
              </a:spcBef>
              <a:spcAft>
                <a:spcPts val="0"/>
              </a:spcAft>
              <a:buClr>
                <a:schemeClr val="dk1"/>
              </a:buClr>
              <a:buSzPts val="1100"/>
              <a:buFont typeface="Arial"/>
              <a:buNone/>
            </a:pPr>
            <a:r>
              <a:rPr lang="en" sz="1400"/>
              <a:t>A device that not only cleans your floors automatically but does it in a super cool and futuristic way. </a:t>
            </a:r>
            <a:endParaRPr sz="1400"/>
          </a:p>
          <a:p>
            <a:pPr indent="0" lvl="0" marL="0" rtl="0" algn="l">
              <a:spcBef>
                <a:spcPts val="0"/>
              </a:spcBef>
              <a:spcAft>
                <a:spcPts val="0"/>
              </a:spcAft>
              <a:buClr>
                <a:schemeClr val="dk1"/>
              </a:buClr>
              <a:buSzPts val="1100"/>
              <a:buFont typeface="Arial"/>
              <a:buNone/>
            </a:pPr>
            <a:r>
              <a:rPr lang="en" sz="1400"/>
              <a:t>As life gets busier, and we all want things to be easy, these robotic cleaners help saving us time and effort. </a:t>
            </a:r>
            <a:endParaRPr sz="1400"/>
          </a:p>
          <a:p>
            <a:pPr indent="0" lvl="0" marL="0" rtl="0" algn="l">
              <a:spcBef>
                <a:spcPts val="0"/>
              </a:spcBef>
              <a:spcAft>
                <a:spcPts val="0"/>
              </a:spcAft>
              <a:buClr>
                <a:schemeClr val="dk1"/>
              </a:buClr>
              <a:buSzPts val="1100"/>
              <a:buFont typeface="Arial"/>
              <a:buNone/>
            </a:pPr>
            <a:r>
              <a:rPr lang="en" sz="1400"/>
              <a:t>What's even cooler is that more and more people want these kinds of smart solutions for their homes (you can check that here).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Think about having perfectly clean floors without doing anything yourself. It's not just a trend; it's like a big change in how we think about doing chores at home. Today, we're going to explore our own smart vacuum cleaner project. We're not just fixing a problem; we're part of a tech change that's making our homes cleaner and smarter.</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So, let's dive into our project, look at the main issues we wanted to solve, and see the smart solutions we came up with to make your home a cleaner, smarter, and more awesome place to live. Let's get to the heart of it and understand what our project is all about.</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this journey, we noticed the problems with old-fashioned ways of cleaning floors. Imagine a world where cleaning isn't just a job but a smart and easy process. Our goal: to make a vacuum cleaner that works by itself, going beyond the usual cleaning methods. It's not just a new version; it's like taking a big step into a future where your cleaning helper is super smart, adjusts to your needs, and changes how we take care of our homes. So, as we talk about our solution, remember we're not just fixing a problem; we're making the future of keeping our homes clean.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5a8506a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5a8506a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we've dissected the challenges, let's unravel our ingenious solution and the intricate technical specifications that make it a game-changer. Imagine a vacuum cleaner not confined to mere suction but equipped with features that elevate it to a sophisticated home maintenance assistant.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5a8506a2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5a8506a2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let's talk about the cool things we've planned to add to our vacuum cleaner design: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**Edge and Spot Cleaning:** We will be adding small brushes that spin around and reach into corners, making sure we clean all those tricky spots that normal vacuums miss.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**Mopping Feature:** Our vacuum not only cleans without water but also has a mopping feature. It can clean both dry and wet, working on different types of floors. It's like a cleaner with extra skills!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**Sleek Design:** Our vacuum is super sleek, sliding easily under furniture. It also has more space to collect dirt. But, because it's so compact, you might need to empty it a bit more often. It's a small thing to do for a cleaner that works so well.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5a8506a2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5a8506a2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Obstacle Detection: We will integrate it with supersonic sensors, our cleaner intelligently maneuvers around obstacles, preventing collisions and ensuring thorough cleaning.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Connectivity: Enabling control via a user-friendly mobile app, our vacuum not only listens to your phone but also follows your schedule. Imagine a cleaner that adapts to your lifestyle, autonomously starting its cleaning routine at your convenience.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we dive deeper into our methodology and technical details, envision not just a vacuum cleaner but a meticulously designed cleaning companion revolutionizing how we perceive home automation.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Now I'll talk about the methodology we'll be using for our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61c22a0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61c22a0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rPr>
              <a:t>Now I'll talk about the methodology we'll be using for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This flow chart illustrates the workflow of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begin with collaborative brainstorming, which involves exploring available resources and products, as well as conducting research and literature surveys on the designs and functionalities of models available in the market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we divide our process into subtasks based on mechanical, electrical, algorithm, and app development.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In our mechanical phase, we'll define dimensions and weight based on specifications and design a CAD model for visualization. Electrical tasks involve selecting components, designing circuit schematics, and integrating a WiFi module. Algorithm work focuses on path planning and optimization. As for app development, our initial task is to learn Flutter and become familiar with it to create our app. Then we will make a prototype model from wood and </a:t>
            </a:r>
            <a:r>
              <a:rPr lang="en" sz="1200">
                <a:solidFill>
                  <a:srgbClr val="374151"/>
                </a:solidFill>
                <a:latin typeface="Roboto"/>
                <a:ea typeface="Roboto"/>
                <a:cs typeface="Roboto"/>
                <a:sym typeface="Roboto"/>
              </a:rPr>
              <a:t>Assembleing the mechanical and electronic components into a final prototype and conductiterative testing and refinement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After a satisfactory number of tests we proceed to fabrication. Then next final testing and then documentation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a:t>// Also explain </a:t>
            </a:r>
            <a:r>
              <a:rPr lang="en"/>
              <a:t>the chart in little bit detail.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hyperlink" Target="https://www.amazon.in/PGSA2Z-AVC-BA10033B12G-Server-97x97x33mm/dp/B098NGW459"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robu.in/product/n20-micro-gear-100rpm-6v-dc-motor-high-torque/"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slide" Target="/ppt/slides/slide1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drive.google.com/file/d/1fR-GPzDk4WtbJVK7jEBy1jZ53JFps-uX/view" TargetMode="Externa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github.com/awesome-vacuum/awesome-vacuum" TargetMode="External"/><Relationship Id="rId4" Type="http://schemas.openxmlformats.org/officeDocument/2006/relationships/hyperlink" Target="https://www.instructables.com/CleanBOT/" TargetMode="External"/><Relationship Id="rId5" Type="http://schemas.openxmlformats.org/officeDocument/2006/relationships/hyperlink" Target="https://www.instructables.com/Build-Your-Own-Vacuum-Robot/" TargetMode="External"/><Relationship Id="rId6" Type="http://schemas.openxmlformats.org/officeDocument/2006/relationships/hyperlink" Target="https://www.myminifactory.com/object/3d-print-10110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hyperlink" Target="https://www.mordorintelligence.com/industry-reports/robot-vacuum-cleaners-mark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227650" y="1322450"/>
            <a:ext cx="4702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a:t>
            </a:r>
            <a:endParaRPr/>
          </a:p>
          <a:p>
            <a:pPr indent="0" lvl="0" marL="0" rtl="0" algn="l">
              <a:spcBef>
                <a:spcPts val="0"/>
              </a:spcBef>
              <a:spcAft>
                <a:spcPts val="0"/>
              </a:spcAft>
              <a:buNone/>
            </a:pPr>
            <a:r>
              <a:rPr lang="en"/>
              <a:t>Vacuum </a:t>
            </a:r>
            <a:r>
              <a:rPr lang="en"/>
              <a:t>Cleaner</a:t>
            </a:r>
            <a:endParaRPr/>
          </a:p>
        </p:txBody>
      </p:sp>
      <p:sp>
        <p:nvSpPr>
          <p:cNvPr id="136" name="Google Shape;136;p17"/>
          <p:cNvSpPr txBox="1"/>
          <p:nvPr>
            <p:ph idx="1" type="subTitle"/>
          </p:nvPr>
        </p:nvSpPr>
        <p:spPr>
          <a:xfrm>
            <a:off x="369925" y="2802950"/>
            <a:ext cx="4147200" cy="16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Guide - Prof. Veeresh Deshpande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Alok Kumar                                                                             210070006</a:t>
            </a:r>
            <a:endParaRPr sz="1200"/>
          </a:p>
          <a:p>
            <a:pPr indent="0" lvl="0" marL="0" rtl="0" algn="l">
              <a:spcBef>
                <a:spcPts val="0"/>
              </a:spcBef>
              <a:spcAft>
                <a:spcPts val="0"/>
              </a:spcAft>
              <a:buNone/>
            </a:pPr>
            <a:r>
              <a:rPr lang="en" sz="1200"/>
              <a:t>Arya Agarwal                                                                         </a:t>
            </a:r>
            <a:r>
              <a:rPr lang="en" sz="1200"/>
              <a:t>210070012</a:t>
            </a:r>
            <a:endParaRPr sz="1200"/>
          </a:p>
          <a:p>
            <a:pPr indent="0" lvl="0" marL="0" rtl="0" algn="l">
              <a:spcBef>
                <a:spcPts val="0"/>
              </a:spcBef>
              <a:spcAft>
                <a:spcPts val="0"/>
              </a:spcAft>
              <a:buNone/>
            </a:pPr>
            <a:r>
              <a:rPr lang="en" sz="1200"/>
              <a:t>Sumit Londhe                                                                         </a:t>
            </a:r>
            <a:r>
              <a:rPr lang="en" sz="1200"/>
              <a:t>210070089</a:t>
            </a:r>
            <a:endParaRPr sz="1200"/>
          </a:p>
          <a:p>
            <a:pPr indent="0" lvl="0" marL="0" rtl="0" algn="l">
              <a:spcBef>
                <a:spcPts val="0"/>
              </a:spcBef>
              <a:spcAft>
                <a:spcPts val="0"/>
              </a:spcAft>
              <a:buNone/>
            </a:pPr>
            <a:r>
              <a:rPr lang="en" sz="1200"/>
              <a:t>Yabaji Pratik Sanjay                                                           </a:t>
            </a:r>
            <a:r>
              <a:rPr lang="en" sz="1200"/>
              <a:t>210070094</a:t>
            </a:r>
            <a:endParaRPr sz="1200"/>
          </a:p>
        </p:txBody>
      </p:sp>
      <p:sp>
        <p:nvSpPr>
          <p:cNvPr id="137" name="Google Shape;137;p17"/>
          <p:cNvSpPr txBox="1"/>
          <p:nvPr>
            <p:ph idx="1" type="subTitle"/>
          </p:nvPr>
        </p:nvSpPr>
        <p:spPr>
          <a:xfrm>
            <a:off x="8090100" y="4712400"/>
            <a:ext cx="10539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MON-02</a:t>
            </a:r>
            <a:endParaRPr sz="1200"/>
          </a:p>
        </p:txBody>
      </p:sp>
      <p:pic>
        <p:nvPicPr>
          <p:cNvPr id="138" name="Google Shape;138;p17"/>
          <p:cNvPicPr preferRelativeResize="0"/>
          <p:nvPr/>
        </p:nvPicPr>
        <p:blipFill>
          <a:blip r:embed="rId3">
            <a:alphaModFix/>
          </a:blip>
          <a:stretch>
            <a:fillRect/>
          </a:stretch>
        </p:blipFill>
        <p:spPr>
          <a:xfrm>
            <a:off x="4756975" y="1194775"/>
            <a:ext cx="3927526" cy="2945626"/>
          </a:xfrm>
          <a:prstGeom prst="rect">
            <a:avLst/>
          </a:prstGeom>
          <a:noFill/>
          <a:ln>
            <a:noFill/>
          </a:ln>
        </p:spPr>
      </p:pic>
      <p:sp>
        <p:nvSpPr>
          <p:cNvPr id="139" name="Google Shape;139;p17"/>
          <p:cNvSpPr txBox="1"/>
          <p:nvPr/>
        </p:nvSpPr>
        <p:spPr>
          <a:xfrm>
            <a:off x="7441300" y="4140400"/>
            <a:ext cx="12432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pixel.com</a:t>
            </a:r>
            <a:endParaRPr sz="1100">
              <a:solidFill>
                <a:schemeClr val="accent1"/>
              </a:solidFill>
              <a:latin typeface="Lato"/>
              <a:ea typeface="Lato"/>
              <a:cs typeface="Lato"/>
              <a:sym typeface="Lato"/>
            </a:endParaRPr>
          </a:p>
        </p:txBody>
      </p:sp>
      <p:sp>
        <p:nvSpPr>
          <p:cNvPr id="140" name="Google Shape;140;p17"/>
          <p:cNvSpPr txBox="1"/>
          <p:nvPr/>
        </p:nvSpPr>
        <p:spPr>
          <a:xfrm>
            <a:off x="5370700" y="625375"/>
            <a:ext cx="331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FF9900"/>
              </a:solidFill>
              <a:latin typeface="Lato Black"/>
              <a:ea typeface="Lato Black"/>
              <a:cs typeface="Lato Black"/>
              <a:sym typeface="Lat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body"/>
          </p:nvPr>
        </p:nvSpPr>
        <p:spPr>
          <a:xfrm>
            <a:off x="784875" y="4042650"/>
            <a:ext cx="5305800" cy="7836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74151"/>
                </a:solidFill>
                <a:latin typeface="Roboto"/>
                <a:ea typeface="Roboto"/>
                <a:cs typeface="Roboto"/>
                <a:sym typeface="Roboto"/>
              </a:rPr>
              <a:t>Segment the process into mechanical, electrical, and software subsystems to work effectively. Allot that tasks based on team members' skills and interests. </a:t>
            </a:r>
            <a:endParaRPr/>
          </a:p>
        </p:txBody>
      </p:sp>
      <p:sp>
        <p:nvSpPr>
          <p:cNvPr id="210" name="Google Shape;210;p26"/>
          <p:cNvSpPr txBox="1"/>
          <p:nvPr>
            <p:ph idx="1" type="body"/>
          </p:nvPr>
        </p:nvSpPr>
        <p:spPr>
          <a:xfrm>
            <a:off x="784875" y="1730213"/>
            <a:ext cx="6215400" cy="6882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Collaboratively gather information by doing research on existing robotic vacuum cleaners and their features</a:t>
            </a:r>
            <a:r>
              <a:rPr lang="en" sz="1200">
                <a:solidFill>
                  <a:srgbClr val="374151"/>
                </a:solidFill>
                <a:latin typeface="Roboto"/>
                <a:ea typeface="Roboto"/>
                <a:cs typeface="Roboto"/>
                <a:sym typeface="Roboto"/>
              </a:rPr>
              <a:t> </a:t>
            </a:r>
            <a:r>
              <a:rPr lang="en" sz="1200">
                <a:solidFill>
                  <a:srgbClr val="374151"/>
                </a:solidFill>
                <a:latin typeface="Roboto"/>
                <a:ea typeface="Roboto"/>
                <a:cs typeface="Roboto"/>
                <a:sym typeface="Roboto"/>
              </a:rPr>
              <a:t>to understand common functionalities and </a:t>
            </a:r>
            <a:r>
              <a:rPr lang="en" sz="1200">
                <a:solidFill>
                  <a:srgbClr val="374151"/>
                </a:solidFill>
                <a:latin typeface="Roboto"/>
                <a:ea typeface="Roboto"/>
                <a:cs typeface="Roboto"/>
                <a:sym typeface="Roboto"/>
              </a:rPr>
              <a:t>requirements</a:t>
            </a:r>
            <a:r>
              <a:rPr lang="en"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indent="0" lvl="0" marL="0" rtl="0" algn="l">
              <a:spcBef>
                <a:spcPts val="1600"/>
              </a:spcBef>
              <a:spcAft>
                <a:spcPts val="1600"/>
              </a:spcAft>
              <a:buNone/>
            </a:pPr>
            <a:r>
              <a:t/>
            </a:r>
            <a:endParaRPr sz="1200">
              <a:solidFill>
                <a:srgbClr val="374151"/>
              </a:solidFill>
              <a:latin typeface="Roboto"/>
              <a:ea typeface="Roboto"/>
              <a:cs typeface="Roboto"/>
              <a:sym typeface="Roboto"/>
            </a:endParaRPr>
          </a:p>
        </p:txBody>
      </p:sp>
      <p:sp>
        <p:nvSpPr>
          <p:cNvPr id="211" name="Google Shape;211;p26"/>
          <p:cNvSpPr txBox="1"/>
          <p:nvPr/>
        </p:nvSpPr>
        <p:spPr>
          <a:xfrm>
            <a:off x="2477375" y="2812475"/>
            <a:ext cx="6010200" cy="7296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374151"/>
                </a:solidFill>
                <a:latin typeface="Roboto"/>
                <a:ea typeface="Roboto"/>
                <a:cs typeface="Roboto"/>
                <a:sym typeface="Roboto"/>
              </a:rPr>
              <a:t>Break down the project into manageable tasks and subtasks, considering the timeline, resource availability, and dependencies. Utilize project management tools such as Gantt charts  to organize tasks, set deadlines, and track progress effectively.</a:t>
            </a:r>
            <a:endParaRPr sz="1300">
              <a:solidFill>
                <a:schemeClr val="accent1"/>
              </a:solidFill>
              <a:latin typeface="Lato"/>
              <a:ea typeface="Lato"/>
              <a:cs typeface="Lato"/>
              <a:sym typeface="Lato"/>
            </a:endParaRPr>
          </a:p>
        </p:txBody>
      </p:sp>
      <p:pic>
        <p:nvPicPr>
          <p:cNvPr id="212" name="Google Shape;212;p26"/>
          <p:cNvPicPr preferRelativeResize="0"/>
          <p:nvPr/>
        </p:nvPicPr>
        <p:blipFill>
          <a:blip r:embed="rId3">
            <a:alphaModFix/>
          </a:blip>
          <a:stretch>
            <a:fillRect/>
          </a:stretch>
        </p:blipFill>
        <p:spPr>
          <a:xfrm>
            <a:off x="7178849" y="1414200"/>
            <a:ext cx="1628625" cy="1157551"/>
          </a:xfrm>
          <a:prstGeom prst="rect">
            <a:avLst/>
          </a:prstGeom>
          <a:noFill/>
          <a:ln>
            <a:noFill/>
          </a:ln>
        </p:spPr>
      </p:pic>
      <p:pic>
        <p:nvPicPr>
          <p:cNvPr id="213" name="Google Shape;213;p26"/>
          <p:cNvPicPr preferRelativeResize="0"/>
          <p:nvPr/>
        </p:nvPicPr>
        <p:blipFill>
          <a:blip r:embed="rId4">
            <a:alphaModFix/>
          </a:blip>
          <a:stretch>
            <a:fillRect/>
          </a:stretch>
        </p:blipFill>
        <p:spPr>
          <a:xfrm>
            <a:off x="6435850" y="3855663"/>
            <a:ext cx="2125050" cy="1157550"/>
          </a:xfrm>
          <a:prstGeom prst="rect">
            <a:avLst/>
          </a:prstGeom>
          <a:noFill/>
          <a:ln>
            <a:noFill/>
          </a:ln>
        </p:spPr>
      </p:pic>
      <p:pic>
        <p:nvPicPr>
          <p:cNvPr id="214" name="Google Shape;214;p26"/>
          <p:cNvPicPr preferRelativeResize="0"/>
          <p:nvPr/>
        </p:nvPicPr>
        <p:blipFill>
          <a:blip r:embed="rId5">
            <a:alphaModFix/>
          </a:blip>
          <a:stretch>
            <a:fillRect/>
          </a:stretch>
        </p:blipFill>
        <p:spPr>
          <a:xfrm>
            <a:off x="301300" y="2686938"/>
            <a:ext cx="1755632" cy="980650"/>
          </a:xfrm>
          <a:prstGeom prst="rect">
            <a:avLst/>
          </a:prstGeom>
          <a:noFill/>
          <a:ln>
            <a:noFill/>
          </a:ln>
        </p:spPr>
      </p:pic>
      <p:sp>
        <p:nvSpPr>
          <p:cNvPr id="215" name="Google Shape;215;p26"/>
          <p:cNvSpPr txBox="1"/>
          <p:nvPr/>
        </p:nvSpPr>
        <p:spPr>
          <a:xfrm>
            <a:off x="784875" y="1406725"/>
            <a:ext cx="811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Research</a:t>
            </a:r>
            <a:endParaRPr b="1" sz="1300">
              <a:solidFill>
                <a:schemeClr val="accent1"/>
              </a:solidFill>
              <a:latin typeface="Lato"/>
              <a:ea typeface="Lato"/>
              <a:cs typeface="Lato"/>
              <a:sym typeface="Lato"/>
            </a:endParaRPr>
          </a:p>
        </p:txBody>
      </p:sp>
      <p:sp>
        <p:nvSpPr>
          <p:cNvPr id="216" name="Google Shape;216;p26"/>
          <p:cNvSpPr txBox="1"/>
          <p:nvPr/>
        </p:nvSpPr>
        <p:spPr>
          <a:xfrm>
            <a:off x="2381550" y="2476838"/>
            <a:ext cx="663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Work Segmentation</a:t>
            </a:r>
            <a:endParaRPr b="1" sz="1300">
              <a:solidFill>
                <a:schemeClr val="accent1"/>
              </a:solidFill>
              <a:latin typeface="Lato"/>
              <a:ea typeface="Lato"/>
              <a:cs typeface="Lato"/>
              <a:sym typeface="Lato"/>
            </a:endParaRPr>
          </a:p>
        </p:txBody>
      </p:sp>
      <p:sp>
        <p:nvSpPr>
          <p:cNvPr id="217" name="Google Shape;217;p26"/>
          <p:cNvSpPr txBox="1"/>
          <p:nvPr/>
        </p:nvSpPr>
        <p:spPr>
          <a:xfrm>
            <a:off x="690675" y="3667588"/>
            <a:ext cx="811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Skill-Based Task Sharing</a:t>
            </a:r>
            <a:endParaRPr b="1">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idx="1" type="body"/>
          </p:nvPr>
        </p:nvSpPr>
        <p:spPr>
          <a:xfrm>
            <a:off x="729450" y="1648463"/>
            <a:ext cx="6597300" cy="7611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74151"/>
                </a:solidFill>
                <a:latin typeface="Roboto"/>
                <a:ea typeface="Roboto"/>
                <a:cs typeface="Roboto"/>
                <a:sym typeface="Roboto"/>
              </a:rPr>
              <a:t>Identify , compare and select good quality and low cost components like motors, sensors, brushes, batteries, and microcontrollers suitable for our vacuum cleaner design, based on there </a:t>
            </a:r>
            <a:r>
              <a:rPr lang="en" sz="1200">
                <a:solidFill>
                  <a:srgbClr val="374151"/>
                </a:solidFill>
                <a:latin typeface="Roboto"/>
                <a:ea typeface="Roboto"/>
                <a:cs typeface="Roboto"/>
                <a:sym typeface="Roboto"/>
              </a:rPr>
              <a:t>availability and other dependencies.</a:t>
            </a:r>
            <a:endParaRPr/>
          </a:p>
        </p:txBody>
      </p:sp>
      <p:sp>
        <p:nvSpPr>
          <p:cNvPr id="223" name="Google Shape;223;p27"/>
          <p:cNvSpPr txBox="1"/>
          <p:nvPr/>
        </p:nvSpPr>
        <p:spPr>
          <a:xfrm>
            <a:off x="787875" y="2478825"/>
            <a:ext cx="76887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24" name="Google Shape;224;p27"/>
          <p:cNvSpPr txBox="1"/>
          <p:nvPr/>
        </p:nvSpPr>
        <p:spPr>
          <a:xfrm>
            <a:off x="840225" y="3538925"/>
            <a:ext cx="75780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25" name="Google Shape;225;p27"/>
          <p:cNvSpPr txBox="1"/>
          <p:nvPr>
            <p:ph idx="1" type="body"/>
          </p:nvPr>
        </p:nvSpPr>
        <p:spPr>
          <a:xfrm>
            <a:off x="2265075" y="2797075"/>
            <a:ext cx="6211500" cy="9603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74151"/>
                </a:solidFill>
                <a:latin typeface="Roboto"/>
                <a:ea typeface="Roboto"/>
                <a:cs typeface="Roboto"/>
                <a:sym typeface="Roboto"/>
              </a:rPr>
              <a:t>Develop rough designs and prototypes of the robotic vacuum cleaner using software like Fusion 360, Solid work, etc and design the electronic circuits, sensor interfaces, and control algorithms required for autonomous navigation, obstacle detection, and cleaning operations.</a:t>
            </a:r>
            <a:endParaRPr/>
          </a:p>
        </p:txBody>
      </p:sp>
      <p:sp>
        <p:nvSpPr>
          <p:cNvPr id="226" name="Google Shape;226;p27"/>
          <p:cNvSpPr txBox="1"/>
          <p:nvPr>
            <p:ph idx="1" type="body"/>
          </p:nvPr>
        </p:nvSpPr>
        <p:spPr>
          <a:xfrm>
            <a:off x="729450" y="4185975"/>
            <a:ext cx="5132100" cy="6885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74151"/>
                </a:solidFill>
                <a:latin typeface="Roboto"/>
                <a:ea typeface="Roboto"/>
                <a:cs typeface="Roboto"/>
                <a:sym typeface="Roboto"/>
              </a:rPr>
              <a:t>Assemble the mechanical and electronic components into a final prototype and conduct rigorous tests to evaluate performance, reliability and other such matrices.</a:t>
            </a:r>
            <a:endParaRPr/>
          </a:p>
        </p:txBody>
      </p:sp>
      <p:pic>
        <p:nvPicPr>
          <p:cNvPr id="227" name="Google Shape;227;p27"/>
          <p:cNvPicPr preferRelativeResize="0"/>
          <p:nvPr/>
        </p:nvPicPr>
        <p:blipFill>
          <a:blip r:embed="rId3">
            <a:alphaModFix/>
          </a:blip>
          <a:stretch>
            <a:fillRect/>
          </a:stretch>
        </p:blipFill>
        <p:spPr>
          <a:xfrm>
            <a:off x="6169775" y="3764388"/>
            <a:ext cx="1929774" cy="1254174"/>
          </a:xfrm>
          <a:prstGeom prst="rect">
            <a:avLst/>
          </a:prstGeom>
          <a:noFill/>
          <a:ln>
            <a:noFill/>
          </a:ln>
        </p:spPr>
      </p:pic>
      <p:pic>
        <p:nvPicPr>
          <p:cNvPr id="228" name="Google Shape;228;p27"/>
          <p:cNvPicPr preferRelativeResize="0"/>
          <p:nvPr/>
        </p:nvPicPr>
        <p:blipFill>
          <a:blip r:embed="rId4">
            <a:alphaModFix/>
          </a:blip>
          <a:stretch>
            <a:fillRect/>
          </a:stretch>
        </p:blipFill>
        <p:spPr>
          <a:xfrm>
            <a:off x="328400" y="2397200"/>
            <a:ext cx="1717385" cy="1141725"/>
          </a:xfrm>
          <a:prstGeom prst="rect">
            <a:avLst/>
          </a:prstGeom>
          <a:noFill/>
          <a:ln>
            <a:noFill/>
          </a:ln>
        </p:spPr>
      </p:pic>
      <p:pic>
        <p:nvPicPr>
          <p:cNvPr id="229" name="Google Shape;229;p27"/>
          <p:cNvPicPr preferRelativeResize="0"/>
          <p:nvPr/>
        </p:nvPicPr>
        <p:blipFill>
          <a:blip r:embed="rId5">
            <a:alphaModFix/>
          </a:blip>
          <a:stretch>
            <a:fillRect/>
          </a:stretch>
        </p:blipFill>
        <p:spPr>
          <a:xfrm>
            <a:off x="7472300" y="907025"/>
            <a:ext cx="1428421" cy="1141726"/>
          </a:xfrm>
          <a:prstGeom prst="rect">
            <a:avLst/>
          </a:prstGeom>
          <a:noFill/>
          <a:ln>
            <a:noFill/>
          </a:ln>
        </p:spPr>
      </p:pic>
      <p:sp>
        <p:nvSpPr>
          <p:cNvPr id="230" name="Google Shape;230;p27"/>
          <p:cNvSpPr txBox="1"/>
          <p:nvPr/>
        </p:nvSpPr>
        <p:spPr>
          <a:xfrm>
            <a:off x="729450" y="1285438"/>
            <a:ext cx="735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Component Selection</a:t>
            </a:r>
            <a:endParaRPr b="1" sz="1300">
              <a:solidFill>
                <a:schemeClr val="accent1"/>
              </a:solidFill>
              <a:latin typeface="Lato"/>
              <a:ea typeface="Lato"/>
              <a:cs typeface="Lato"/>
              <a:sym typeface="Lato"/>
            </a:endParaRPr>
          </a:p>
        </p:txBody>
      </p:sp>
      <p:sp>
        <p:nvSpPr>
          <p:cNvPr id="231" name="Google Shape;231;p27"/>
          <p:cNvSpPr txBox="1"/>
          <p:nvPr/>
        </p:nvSpPr>
        <p:spPr>
          <a:xfrm>
            <a:off x="2265075" y="2477725"/>
            <a:ext cx="666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Prototype</a:t>
            </a:r>
            <a:endParaRPr b="1" sz="1300">
              <a:solidFill>
                <a:schemeClr val="accent1"/>
              </a:solidFill>
              <a:latin typeface="Lato"/>
              <a:ea typeface="Lato"/>
              <a:cs typeface="Lato"/>
              <a:sym typeface="Lato"/>
            </a:endParaRPr>
          </a:p>
        </p:txBody>
      </p:sp>
      <p:sp>
        <p:nvSpPr>
          <p:cNvPr id="232" name="Google Shape;232;p27"/>
          <p:cNvSpPr txBox="1"/>
          <p:nvPr/>
        </p:nvSpPr>
        <p:spPr>
          <a:xfrm>
            <a:off x="729450" y="3835025"/>
            <a:ext cx="811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Testing</a:t>
            </a:r>
            <a:endParaRPr b="1"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idx="1" type="body"/>
          </p:nvPr>
        </p:nvSpPr>
        <p:spPr>
          <a:xfrm>
            <a:off x="739050" y="1640425"/>
            <a:ext cx="6142500" cy="7611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74151"/>
                </a:solidFill>
                <a:latin typeface="Roboto"/>
                <a:ea typeface="Roboto"/>
                <a:cs typeface="Roboto"/>
                <a:sym typeface="Roboto"/>
              </a:rPr>
              <a:t>Iterate on the design based on testing feedback  like ,cleaning time and efficiency ,to address any issues or limitations identified during the testing phase. Optimize the performance through iterative refinements and enhancements.</a:t>
            </a:r>
            <a:endParaRPr/>
          </a:p>
        </p:txBody>
      </p:sp>
      <p:sp>
        <p:nvSpPr>
          <p:cNvPr id="238" name="Google Shape;238;p28"/>
          <p:cNvSpPr txBox="1"/>
          <p:nvPr/>
        </p:nvSpPr>
        <p:spPr>
          <a:xfrm>
            <a:off x="6031275" y="2478825"/>
            <a:ext cx="2369100" cy="9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39" name="Google Shape;239;p28"/>
          <p:cNvSpPr txBox="1"/>
          <p:nvPr/>
        </p:nvSpPr>
        <p:spPr>
          <a:xfrm>
            <a:off x="840225" y="3538925"/>
            <a:ext cx="75780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40" name="Google Shape;240;p28"/>
          <p:cNvSpPr txBox="1"/>
          <p:nvPr>
            <p:ph idx="1" type="body"/>
          </p:nvPr>
        </p:nvSpPr>
        <p:spPr>
          <a:xfrm>
            <a:off x="2703525" y="3538925"/>
            <a:ext cx="5591400" cy="11256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74151"/>
                </a:solidFill>
                <a:latin typeface="Roboto"/>
                <a:ea typeface="Roboto"/>
                <a:cs typeface="Roboto"/>
                <a:sym typeface="Roboto"/>
              </a:rPr>
              <a:t>Document the entire development process, including design schematics, software code, test results, and user manuals. Prepare presentations and demonstrations to showcase the features, capabilities, and benefits of the robotic vacuum cleaner to stakeholders and potential users</a:t>
            </a:r>
            <a:endParaRPr/>
          </a:p>
        </p:txBody>
      </p:sp>
      <p:pic>
        <p:nvPicPr>
          <p:cNvPr id="241" name="Google Shape;241;p28"/>
          <p:cNvPicPr preferRelativeResize="0"/>
          <p:nvPr/>
        </p:nvPicPr>
        <p:blipFill>
          <a:blip r:embed="rId3">
            <a:alphaModFix/>
          </a:blip>
          <a:stretch>
            <a:fillRect/>
          </a:stretch>
        </p:blipFill>
        <p:spPr>
          <a:xfrm>
            <a:off x="7002250" y="2126100"/>
            <a:ext cx="1971099" cy="1335524"/>
          </a:xfrm>
          <a:prstGeom prst="rect">
            <a:avLst/>
          </a:prstGeom>
          <a:noFill/>
          <a:ln>
            <a:noFill/>
          </a:ln>
        </p:spPr>
      </p:pic>
      <p:pic>
        <p:nvPicPr>
          <p:cNvPr id="242" name="Google Shape;242;p28"/>
          <p:cNvPicPr preferRelativeResize="0"/>
          <p:nvPr/>
        </p:nvPicPr>
        <p:blipFill>
          <a:blip r:embed="rId4">
            <a:alphaModFix/>
          </a:blip>
          <a:stretch>
            <a:fillRect/>
          </a:stretch>
        </p:blipFill>
        <p:spPr>
          <a:xfrm>
            <a:off x="572568" y="2571750"/>
            <a:ext cx="2130958" cy="1335524"/>
          </a:xfrm>
          <a:prstGeom prst="rect">
            <a:avLst/>
          </a:prstGeom>
          <a:noFill/>
          <a:ln>
            <a:noFill/>
          </a:ln>
        </p:spPr>
      </p:pic>
      <p:sp>
        <p:nvSpPr>
          <p:cNvPr id="243" name="Google Shape;243;p28"/>
          <p:cNvSpPr txBox="1"/>
          <p:nvPr/>
        </p:nvSpPr>
        <p:spPr>
          <a:xfrm>
            <a:off x="2703525" y="3154025"/>
            <a:ext cx="615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Documentation</a:t>
            </a:r>
            <a:endParaRPr sz="1300">
              <a:solidFill>
                <a:schemeClr val="accent1"/>
              </a:solidFill>
              <a:latin typeface="Lato"/>
              <a:ea typeface="Lato"/>
              <a:cs typeface="Lato"/>
              <a:sym typeface="Lato"/>
            </a:endParaRPr>
          </a:p>
        </p:txBody>
      </p:sp>
      <p:sp>
        <p:nvSpPr>
          <p:cNvPr id="244" name="Google Shape;244;p28"/>
          <p:cNvSpPr txBox="1"/>
          <p:nvPr/>
        </p:nvSpPr>
        <p:spPr>
          <a:xfrm>
            <a:off x="3211200" y="3325650"/>
            <a:ext cx="593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45" name="Google Shape;245;p28"/>
          <p:cNvSpPr txBox="1"/>
          <p:nvPr/>
        </p:nvSpPr>
        <p:spPr>
          <a:xfrm>
            <a:off x="739050" y="1255525"/>
            <a:ext cx="766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Optimization</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nvSpPr>
        <p:spPr>
          <a:xfrm>
            <a:off x="6914075" y="657650"/>
            <a:ext cx="222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Model Design </a:t>
            </a:r>
            <a:endParaRPr b="1" sz="3200">
              <a:solidFill>
                <a:schemeClr val="lt1"/>
              </a:solidFill>
              <a:latin typeface="Lato"/>
              <a:ea typeface="Lato"/>
              <a:cs typeface="Lato"/>
              <a:sym typeface="Lato"/>
            </a:endParaRPr>
          </a:p>
        </p:txBody>
      </p:sp>
      <p:pic>
        <p:nvPicPr>
          <p:cNvPr id="251" name="Google Shape;251;p29"/>
          <p:cNvPicPr preferRelativeResize="0"/>
          <p:nvPr/>
        </p:nvPicPr>
        <p:blipFill rotWithShape="1">
          <a:blip r:embed="rId3">
            <a:alphaModFix/>
          </a:blip>
          <a:srcRect b="-910" l="0" r="0" t="910"/>
          <a:stretch/>
        </p:blipFill>
        <p:spPr>
          <a:xfrm>
            <a:off x="-89467" y="0"/>
            <a:ext cx="6912443" cy="5184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Details</a:t>
            </a:r>
            <a:endParaRPr sz="3000"/>
          </a:p>
        </p:txBody>
      </p:sp>
      <p:sp>
        <p:nvSpPr>
          <p:cNvPr id="257" name="Google Shape;257;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pic>
        <p:nvPicPr>
          <p:cNvPr id="258" name="Google Shape;258;p30"/>
          <p:cNvPicPr preferRelativeResize="0"/>
          <p:nvPr/>
        </p:nvPicPr>
        <p:blipFill>
          <a:blip r:embed="rId3">
            <a:alphaModFix/>
          </a:blip>
          <a:stretch>
            <a:fillRect/>
          </a:stretch>
        </p:blipFill>
        <p:spPr>
          <a:xfrm>
            <a:off x="5230525" y="1282338"/>
            <a:ext cx="3572899" cy="2578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idx="2" type="body"/>
          </p:nvPr>
        </p:nvSpPr>
        <p:spPr>
          <a:xfrm>
            <a:off x="5174225" y="467550"/>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64" name="Google Shape;264;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sz="3000"/>
          </a:p>
          <a:p>
            <a:pPr indent="0" lvl="0" marL="0" rtl="0" algn="l">
              <a:spcBef>
                <a:spcPts val="0"/>
              </a:spcBef>
              <a:spcAft>
                <a:spcPts val="0"/>
              </a:spcAft>
              <a:buNone/>
            </a:pPr>
            <a:r>
              <a:rPr b="0" lang="en" sz="3000"/>
              <a:t>0</a:t>
            </a:r>
            <a:r>
              <a:rPr b="0" lang="en"/>
              <a:t>1</a:t>
            </a:r>
            <a:endParaRPr b="0" sz="3000"/>
          </a:p>
        </p:txBody>
      </p:sp>
      <p:sp>
        <p:nvSpPr>
          <p:cNvPr id="265" name="Google Shape;265;p31"/>
          <p:cNvSpPr txBox="1"/>
          <p:nvPr>
            <p:ph idx="1" type="subTitle"/>
          </p:nvPr>
        </p:nvSpPr>
        <p:spPr>
          <a:xfrm>
            <a:off x="682275" y="2830175"/>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Body Dimensions:  300mm x 300mm x 80mm</a:t>
            </a:r>
            <a:endParaRPr sz="1300"/>
          </a:p>
          <a:p>
            <a:pPr indent="0" lvl="0" marL="0" rtl="0" algn="l">
              <a:lnSpc>
                <a:spcPct val="100000"/>
              </a:lnSpc>
              <a:spcBef>
                <a:spcPts val="1000"/>
              </a:spcBef>
              <a:spcAft>
                <a:spcPts val="0"/>
              </a:spcAft>
              <a:buNone/>
            </a:pPr>
            <a:r>
              <a:rPr lang="en" sz="1300"/>
              <a:t>Bin Capacity: (540ml)  150mm x 60mm x 60mm</a:t>
            </a:r>
            <a:endParaRPr sz="1300"/>
          </a:p>
          <a:p>
            <a:pPr indent="0" lvl="0" marL="0" rtl="0" algn="l">
              <a:lnSpc>
                <a:spcPct val="100000"/>
              </a:lnSpc>
              <a:spcBef>
                <a:spcPts val="1000"/>
              </a:spcBef>
              <a:spcAft>
                <a:spcPts val="0"/>
              </a:spcAft>
              <a:buNone/>
            </a:pPr>
            <a:r>
              <a:rPr lang="en" sz="1300"/>
              <a:t>Water Tank: (300ml)  100mm x 50mm x 60mm</a:t>
            </a:r>
            <a:endParaRPr sz="1300"/>
          </a:p>
          <a:p>
            <a:pPr indent="0" lvl="0" marL="0" rtl="0" algn="l">
              <a:lnSpc>
                <a:spcPct val="100000"/>
              </a:lnSpc>
              <a:spcBef>
                <a:spcPts val="1000"/>
              </a:spcBef>
              <a:spcAft>
                <a:spcPts val="1000"/>
              </a:spcAft>
              <a:buNone/>
            </a:pPr>
            <a:r>
              <a:rPr lang="en" sz="1300"/>
              <a:t> </a:t>
            </a:r>
            <a:endParaRPr sz="1300"/>
          </a:p>
        </p:txBody>
      </p:sp>
      <p:sp>
        <p:nvSpPr>
          <p:cNvPr id="266" name="Google Shape;266;p31"/>
          <p:cNvSpPr txBox="1"/>
          <p:nvPr/>
        </p:nvSpPr>
        <p:spPr>
          <a:xfrm>
            <a:off x="5247725" y="1123196"/>
            <a:ext cx="3300900" cy="192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267" name="Google Shape;267;p31"/>
          <p:cNvPicPr preferRelativeResize="0"/>
          <p:nvPr/>
        </p:nvPicPr>
        <p:blipFill>
          <a:blip r:embed="rId3">
            <a:alphaModFix/>
          </a:blip>
          <a:stretch>
            <a:fillRect/>
          </a:stretch>
        </p:blipFill>
        <p:spPr>
          <a:xfrm>
            <a:off x="4575427" y="581425"/>
            <a:ext cx="4571999" cy="3312934"/>
          </a:xfrm>
          <a:prstGeom prst="rect">
            <a:avLst/>
          </a:prstGeom>
          <a:noFill/>
          <a:ln>
            <a:noFill/>
          </a:ln>
        </p:spPr>
      </p:pic>
      <p:sp>
        <p:nvSpPr>
          <p:cNvPr id="268" name="Google Shape;268;p31"/>
          <p:cNvSpPr txBox="1"/>
          <p:nvPr/>
        </p:nvSpPr>
        <p:spPr>
          <a:xfrm>
            <a:off x="7390975" y="4640325"/>
            <a:ext cx="177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Made on Fusion360</a:t>
            </a:r>
            <a:endParaRPr sz="1300">
              <a:solidFill>
                <a:schemeClr val="accent1"/>
              </a:solidFill>
              <a:latin typeface="Lato"/>
              <a:ea typeface="Lato"/>
              <a:cs typeface="Lato"/>
              <a:sym typeface="Lato"/>
            </a:endParaRPr>
          </a:p>
        </p:txBody>
      </p:sp>
      <p:sp>
        <p:nvSpPr>
          <p:cNvPr id="269" name="Google Shape;269;p31"/>
          <p:cNvSpPr txBox="1"/>
          <p:nvPr/>
        </p:nvSpPr>
        <p:spPr>
          <a:xfrm>
            <a:off x="380175" y="4852775"/>
            <a:ext cx="644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idx="2" type="body"/>
          </p:nvPr>
        </p:nvSpPr>
        <p:spPr>
          <a:xfrm>
            <a:off x="5174225" y="467550"/>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75" name="Google Shape;275;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Vacuum Motor</a:t>
            </a:r>
            <a:endParaRPr sz="3000"/>
          </a:p>
          <a:p>
            <a:pPr indent="0" lvl="0" marL="0" rtl="0" algn="l">
              <a:spcBef>
                <a:spcPts val="0"/>
              </a:spcBef>
              <a:spcAft>
                <a:spcPts val="0"/>
              </a:spcAft>
              <a:buNone/>
            </a:pPr>
            <a:r>
              <a:rPr b="0" lang="en" sz="3000"/>
              <a:t>0</a:t>
            </a:r>
            <a:r>
              <a:rPr b="0" lang="en"/>
              <a:t>2</a:t>
            </a:r>
            <a:endParaRPr b="0" sz="3000"/>
          </a:p>
        </p:txBody>
      </p:sp>
      <p:sp>
        <p:nvSpPr>
          <p:cNvPr id="276" name="Google Shape;276;p32"/>
          <p:cNvSpPr txBox="1"/>
          <p:nvPr>
            <p:ph idx="1" type="subTitle"/>
          </p:nvPr>
        </p:nvSpPr>
        <p:spPr>
          <a:xfrm>
            <a:off x="682275" y="2830175"/>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Voltage                               DC 12V </a:t>
            </a:r>
            <a:br>
              <a:rPr lang="en" sz="1300"/>
            </a:br>
            <a:r>
              <a:rPr lang="en" sz="1300"/>
              <a:t>Current                              4.50A </a:t>
            </a:r>
            <a:br>
              <a:rPr lang="en" sz="1300"/>
            </a:br>
            <a:r>
              <a:rPr lang="en" sz="1300"/>
              <a:t>Speed                                  6000 RPM  </a:t>
            </a:r>
            <a:br>
              <a:rPr lang="en" sz="1300"/>
            </a:br>
            <a:r>
              <a:rPr lang="en" sz="1300"/>
              <a:t>Noise                                   65.6dB</a:t>
            </a:r>
            <a:br>
              <a:rPr lang="en" sz="1300"/>
            </a:br>
            <a:r>
              <a:rPr lang="en" sz="1300"/>
              <a:t>Air Flow                             51.9 CFM (0.910m³/min)</a:t>
            </a:r>
            <a:br>
              <a:rPr lang="en" sz="1300"/>
            </a:br>
            <a:r>
              <a:rPr lang="en" sz="1300"/>
              <a:t>Dimensions                     97x97x33mm</a:t>
            </a:r>
            <a:endParaRPr sz="1300"/>
          </a:p>
          <a:p>
            <a:pPr indent="0" lvl="0" marL="0" rtl="0" algn="l">
              <a:lnSpc>
                <a:spcPct val="100000"/>
              </a:lnSpc>
              <a:spcBef>
                <a:spcPts val="1000"/>
              </a:spcBef>
              <a:spcAft>
                <a:spcPts val="1000"/>
              </a:spcAft>
              <a:buNone/>
            </a:pPr>
            <a:r>
              <a:t/>
            </a:r>
            <a:endParaRPr sz="1300"/>
          </a:p>
        </p:txBody>
      </p:sp>
      <p:sp>
        <p:nvSpPr>
          <p:cNvPr id="277" name="Google Shape;277;p32"/>
          <p:cNvSpPr txBox="1"/>
          <p:nvPr>
            <p:ph idx="1" type="subTitle"/>
          </p:nvPr>
        </p:nvSpPr>
        <p:spPr>
          <a:xfrm>
            <a:off x="6592200" y="4727400"/>
            <a:ext cx="2551800" cy="41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None/>
            </a:pPr>
            <a:r>
              <a:rPr lang="en" sz="1300"/>
              <a:t>Model no. </a:t>
            </a:r>
            <a:r>
              <a:rPr lang="en" sz="1300">
                <a:solidFill>
                  <a:schemeClr val="hlink"/>
                </a:solidFill>
                <a:uFill>
                  <a:noFill/>
                </a:uFill>
                <a:hlinkClick r:id="rId3"/>
              </a:rPr>
              <a:t>BA10033B12G-P043</a:t>
            </a:r>
            <a:r>
              <a:rPr lang="en" sz="1300"/>
              <a:t> </a:t>
            </a:r>
            <a:endParaRPr sz="1300"/>
          </a:p>
        </p:txBody>
      </p:sp>
      <p:sp>
        <p:nvSpPr>
          <p:cNvPr id="278" name="Google Shape;278;p32"/>
          <p:cNvSpPr txBox="1"/>
          <p:nvPr/>
        </p:nvSpPr>
        <p:spPr>
          <a:xfrm>
            <a:off x="5247725" y="1123196"/>
            <a:ext cx="3300900" cy="192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Efficient suction power with optimal balance.</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Minimal noise output for a quieter operation.</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Seamlessly integrated into the vacuum cleaner design.</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Smart control for adjustable suction based on the environment.</a:t>
            </a:r>
            <a:endParaRPr sz="12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279" name="Google Shape;279;p32"/>
          <p:cNvPicPr preferRelativeResize="0"/>
          <p:nvPr/>
        </p:nvPicPr>
        <p:blipFill>
          <a:blip r:embed="rId4">
            <a:alphaModFix/>
          </a:blip>
          <a:stretch>
            <a:fillRect/>
          </a:stretch>
        </p:blipFill>
        <p:spPr>
          <a:xfrm>
            <a:off x="5849825" y="2740900"/>
            <a:ext cx="2096700" cy="209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727800" y="522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Gear Motor V/s Stepper Motor</a:t>
            </a:r>
            <a:endParaRPr/>
          </a:p>
        </p:txBody>
      </p:sp>
      <p:sp>
        <p:nvSpPr>
          <p:cNvPr id="285" name="Google Shape;285;p33"/>
          <p:cNvSpPr txBox="1"/>
          <p:nvPr>
            <p:ph idx="1" type="body"/>
          </p:nvPr>
        </p:nvSpPr>
        <p:spPr>
          <a:xfrm>
            <a:off x="727800" y="1219975"/>
            <a:ext cx="3672000" cy="3196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t>N20 Micro Gear 12V 100RPM DC Motor</a:t>
            </a:r>
            <a:endParaRPr sz="1200"/>
          </a:p>
          <a:p>
            <a:pPr indent="-304800" lvl="0" marL="457200" rtl="0" algn="l">
              <a:spcBef>
                <a:spcPts val="1600"/>
              </a:spcBef>
              <a:spcAft>
                <a:spcPts val="0"/>
              </a:spcAft>
              <a:buSzPts val="1200"/>
              <a:buChar char="●"/>
            </a:pPr>
            <a:r>
              <a:rPr lang="en" sz="1200"/>
              <a:t>DC motors can be efficient, especially with geared versions that optimize torque and speed. However, efficiency can vary based on the design.</a:t>
            </a:r>
            <a:endParaRPr sz="1200"/>
          </a:p>
          <a:p>
            <a:pPr indent="-304800" lvl="0" marL="457200" rtl="0" algn="l">
              <a:spcBef>
                <a:spcPts val="0"/>
              </a:spcBef>
              <a:spcAft>
                <a:spcPts val="0"/>
              </a:spcAft>
              <a:buSzPts val="1200"/>
              <a:buChar char="●"/>
            </a:pPr>
            <a:r>
              <a:rPr lang="en" sz="1200"/>
              <a:t>DC motors, including geared versions, are often more cost-effective.</a:t>
            </a:r>
            <a:endParaRPr sz="1200"/>
          </a:p>
          <a:p>
            <a:pPr indent="-304800" lvl="0" marL="457200" rtl="0" algn="l">
              <a:spcBef>
                <a:spcPts val="0"/>
              </a:spcBef>
              <a:spcAft>
                <a:spcPts val="0"/>
              </a:spcAft>
              <a:buSzPts val="1200"/>
              <a:buChar char="●"/>
            </a:pPr>
            <a:r>
              <a:rPr lang="en" sz="1200"/>
              <a:t>N20 motors are known for providing high torque, which is beneficial for applications requiring power, such as driving wheels in small robots.</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86" name="Google Shape;286;p33"/>
          <p:cNvSpPr txBox="1"/>
          <p:nvPr>
            <p:ph idx="2" type="body"/>
          </p:nvPr>
        </p:nvSpPr>
        <p:spPr>
          <a:xfrm>
            <a:off x="4643600" y="1219975"/>
            <a:ext cx="37743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NEMA17  Stepper Motor–D-Type Shaft</a:t>
            </a:r>
            <a:endParaRPr sz="1200"/>
          </a:p>
          <a:p>
            <a:pPr indent="-304800" lvl="0" marL="457200" rtl="0" algn="l">
              <a:spcBef>
                <a:spcPts val="1600"/>
              </a:spcBef>
              <a:spcAft>
                <a:spcPts val="0"/>
              </a:spcAft>
              <a:buSzPts val="1200"/>
              <a:buChar char="●"/>
            </a:pPr>
            <a:r>
              <a:rPr lang="en" sz="1200"/>
              <a:t>Stepper motors may be less power-efficient, especially at higher speeds or when holding a position without movement.</a:t>
            </a:r>
            <a:endParaRPr sz="1200"/>
          </a:p>
          <a:p>
            <a:pPr indent="-304800" lvl="0" marL="457200" rtl="0" algn="l">
              <a:spcBef>
                <a:spcPts val="0"/>
              </a:spcBef>
              <a:spcAft>
                <a:spcPts val="0"/>
              </a:spcAft>
              <a:buSzPts val="1200"/>
              <a:buChar char="●"/>
            </a:pPr>
            <a:r>
              <a:rPr lang="en" sz="1200"/>
              <a:t>Stepper motors and their associated control systems can be more expensive.</a:t>
            </a:r>
            <a:endParaRPr sz="1200"/>
          </a:p>
          <a:p>
            <a:pPr indent="-304800" lvl="0" marL="457200" rtl="0" algn="l">
              <a:spcBef>
                <a:spcPts val="0"/>
              </a:spcBef>
              <a:spcAft>
                <a:spcPts val="0"/>
              </a:spcAft>
              <a:buSzPts val="1200"/>
              <a:buChar char="●"/>
            </a:pPr>
            <a:r>
              <a:rPr lang="en" sz="1200"/>
              <a:t>The NEMA17 stepper motor specified here has a higher holding torque (4.2 kg-cm), which can be advantageous for applications where maintaining a position is important.</a:t>
            </a:r>
            <a:endParaRPr sz="1200"/>
          </a:p>
        </p:txBody>
      </p:sp>
      <p:pic>
        <p:nvPicPr>
          <p:cNvPr id="287" name="Google Shape;287;p33"/>
          <p:cNvPicPr preferRelativeResize="0"/>
          <p:nvPr/>
        </p:nvPicPr>
        <p:blipFill>
          <a:blip r:embed="rId3">
            <a:alphaModFix/>
          </a:blip>
          <a:stretch>
            <a:fillRect/>
          </a:stretch>
        </p:blipFill>
        <p:spPr>
          <a:xfrm>
            <a:off x="6230600" y="3930988"/>
            <a:ext cx="1212500" cy="1212500"/>
          </a:xfrm>
          <a:prstGeom prst="rect">
            <a:avLst/>
          </a:prstGeom>
          <a:noFill/>
          <a:ln>
            <a:noFill/>
          </a:ln>
        </p:spPr>
      </p:pic>
      <p:pic>
        <p:nvPicPr>
          <p:cNvPr id="288" name="Google Shape;288;p33"/>
          <p:cNvPicPr preferRelativeResize="0"/>
          <p:nvPr/>
        </p:nvPicPr>
        <p:blipFill>
          <a:blip r:embed="rId4">
            <a:alphaModFix/>
          </a:blip>
          <a:stretch>
            <a:fillRect/>
          </a:stretch>
        </p:blipFill>
        <p:spPr>
          <a:xfrm>
            <a:off x="1661325" y="4070013"/>
            <a:ext cx="1267775" cy="93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idx="2" type="body"/>
          </p:nvPr>
        </p:nvSpPr>
        <p:spPr>
          <a:xfrm>
            <a:off x="5174225" y="467550"/>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94" name="Google Shape;294;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Wheel </a:t>
            </a:r>
            <a:r>
              <a:rPr lang="en"/>
              <a:t>Motor</a:t>
            </a:r>
            <a:endParaRPr sz="3000"/>
          </a:p>
          <a:p>
            <a:pPr indent="0" lvl="0" marL="0" rtl="0" algn="l">
              <a:spcBef>
                <a:spcPts val="0"/>
              </a:spcBef>
              <a:spcAft>
                <a:spcPts val="0"/>
              </a:spcAft>
              <a:buNone/>
            </a:pPr>
            <a:r>
              <a:rPr b="0" lang="en" sz="3000"/>
              <a:t>0</a:t>
            </a:r>
            <a:r>
              <a:rPr b="0" lang="en"/>
              <a:t>3</a:t>
            </a:r>
            <a:endParaRPr b="0" sz="3000"/>
          </a:p>
        </p:txBody>
      </p:sp>
      <p:sp>
        <p:nvSpPr>
          <p:cNvPr id="295" name="Google Shape;295;p34"/>
          <p:cNvSpPr txBox="1"/>
          <p:nvPr>
            <p:ph idx="1" type="subTitle"/>
          </p:nvPr>
        </p:nvSpPr>
        <p:spPr>
          <a:xfrm>
            <a:off x="682275" y="2830175"/>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Voltage                               DC 12V </a:t>
            </a:r>
            <a:br>
              <a:rPr lang="en" sz="1300"/>
            </a:br>
            <a:r>
              <a:rPr lang="en" sz="1300"/>
              <a:t>Speed                                  100 RPM  </a:t>
            </a:r>
            <a:br>
              <a:rPr lang="en" sz="1300"/>
            </a:br>
            <a:r>
              <a:rPr lang="en" sz="1300"/>
              <a:t>Torque                                0.52 Kg-cm</a:t>
            </a:r>
            <a:br>
              <a:rPr lang="en" sz="1300"/>
            </a:br>
            <a:r>
              <a:rPr lang="en" sz="1300"/>
              <a:t>Dimensions                     97x97x33mm</a:t>
            </a:r>
            <a:endParaRPr sz="1300"/>
          </a:p>
          <a:p>
            <a:pPr indent="0" lvl="0" marL="0" rtl="0" algn="l">
              <a:lnSpc>
                <a:spcPct val="100000"/>
              </a:lnSpc>
              <a:spcBef>
                <a:spcPts val="1000"/>
              </a:spcBef>
              <a:spcAft>
                <a:spcPts val="1000"/>
              </a:spcAft>
              <a:buNone/>
            </a:pPr>
            <a:r>
              <a:t/>
            </a:r>
            <a:endParaRPr sz="1300"/>
          </a:p>
        </p:txBody>
      </p:sp>
      <p:sp>
        <p:nvSpPr>
          <p:cNvPr id="296" name="Google Shape;296;p34"/>
          <p:cNvSpPr txBox="1"/>
          <p:nvPr>
            <p:ph idx="1" type="subTitle"/>
          </p:nvPr>
        </p:nvSpPr>
        <p:spPr>
          <a:xfrm>
            <a:off x="7313100" y="4727400"/>
            <a:ext cx="1830900" cy="416100"/>
          </a:xfrm>
          <a:prstGeom prst="rect">
            <a:avLst/>
          </a:prstGeom>
        </p:spPr>
        <p:txBody>
          <a:bodyPr anchorCtr="0" anchor="t" bIns="91425" lIns="91425" spcFirstLastPara="1" rIns="91425" wrap="square" tIns="91425">
            <a:normAutofit fontScale="92500"/>
          </a:bodyPr>
          <a:lstStyle/>
          <a:p>
            <a:pPr indent="0" lvl="0" marL="0" rtl="0" algn="l">
              <a:lnSpc>
                <a:spcPct val="115000"/>
              </a:lnSpc>
              <a:spcBef>
                <a:spcPts val="0"/>
              </a:spcBef>
              <a:spcAft>
                <a:spcPts val="1000"/>
              </a:spcAft>
              <a:buNone/>
            </a:pPr>
            <a:r>
              <a:rPr lang="en" sz="1300"/>
              <a:t>Model no. </a:t>
            </a:r>
            <a:r>
              <a:rPr lang="en" sz="1300" u="sng">
                <a:solidFill>
                  <a:schemeClr val="hlink"/>
                </a:solidFill>
                <a:hlinkClick r:id="rId3"/>
              </a:rPr>
              <a:t>N20-12-100</a:t>
            </a:r>
            <a:r>
              <a:rPr lang="en" sz="1300"/>
              <a:t> </a:t>
            </a:r>
            <a:endParaRPr sz="1300"/>
          </a:p>
        </p:txBody>
      </p:sp>
      <p:sp>
        <p:nvSpPr>
          <p:cNvPr id="297" name="Google Shape;297;p34"/>
          <p:cNvSpPr txBox="1"/>
          <p:nvPr/>
        </p:nvSpPr>
        <p:spPr>
          <a:xfrm>
            <a:off x="5247725" y="1123200"/>
            <a:ext cx="3716100" cy="192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motor delivers high torque, making it suitable for applications requiring strength and power, such as moving heavy loads or driving wheels effectively.</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Equipped with a gearbox assembly to amplify torque and enhance the motor's performance in handling increased loads, providing efficiency and durability.</a:t>
            </a:r>
            <a:endParaRPr sz="12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298" name="Google Shape;298;p34"/>
          <p:cNvPicPr preferRelativeResize="0"/>
          <p:nvPr/>
        </p:nvPicPr>
        <p:blipFill>
          <a:blip r:embed="rId4">
            <a:alphaModFix/>
          </a:blip>
          <a:stretch>
            <a:fillRect/>
          </a:stretch>
        </p:blipFill>
        <p:spPr>
          <a:xfrm>
            <a:off x="5748849" y="2830169"/>
            <a:ext cx="2713863" cy="2000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727800" y="522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STM32  V/s </a:t>
            </a:r>
            <a:r>
              <a:rPr lang="en"/>
              <a:t>Raspberry Pi Pico</a:t>
            </a:r>
            <a:endParaRPr/>
          </a:p>
        </p:txBody>
      </p:sp>
      <p:sp>
        <p:nvSpPr>
          <p:cNvPr id="304" name="Google Shape;304;p35"/>
          <p:cNvSpPr txBox="1"/>
          <p:nvPr>
            <p:ph idx="1" type="body"/>
          </p:nvPr>
        </p:nvSpPr>
        <p:spPr>
          <a:xfrm>
            <a:off x="727800" y="1219975"/>
            <a:ext cx="3672000" cy="3196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t>STM32F103VCT6TR</a:t>
            </a:r>
            <a:endParaRPr sz="1200"/>
          </a:p>
          <a:p>
            <a:pPr indent="-304800" lvl="0" marL="457200" rtl="0" algn="l">
              <a:spcBef>
                <a:spcPts val="1600"/>
              </a:spcBef>
              <a:spcAft>
                <a:spcPts val="0"/>
              </a:spcAft>
              <a:buSzPts val="1200"/>
              <a:buChar char="●"/>
            </a:pPr>
            <a:r>
              <a:rPr lang="en" sz="1200"/>
              <a:t>The STM32 series is known for its rich set of integrated peripherals, including timers, communication interfaces (UART, SPI, I2C), ADC, and more.</a:t>
            </a:r>
            <a:endParaRPr sz="1200"/>
          </a:p>
          <a:p>
            <a:pPr indent="-304800" lvl="0" marL="457200" rtl="0" algn="l">
              <a:spcBef>
                <a:spcPts val="0"/>
              </a:spcBef>
              <a:spcAft>
                <a:spcPts val="0"/>
              </a:spcAft>
              <a:buSzPts val="1200"/>
              <a:buChar char="●"/>
            </a:pPr>
            <a:r>
              <a:rPr lang="en" sz="1200"/>
              <a:t>STM32 microcontrollers, especially those based on Cortex-M4 or Cortex-M7 cores, offer higher processing power.</a:t>
            </a:r>
            <a:endParaRPr sz="1200"/>
          </a:p>
          <a:p>
            <a:pPr indent="-304800" lvl="0" marL="457200" rtl="0" algn="l">
              <a:spcBef>
                <a:spcPts val="0"/>
              </a:spcBef>
              <a:spcAft>
                <a:spcPts val="0"/>
              </a:spcAft>
              <a:buSzPts val="1200"/>
              <a:buChar char="●"/>
            </a:pPr>
            <a:r>
              <a:rPr lang="en" sz="1200"/>
              <a:t>The STM32 series benefits from a well-established and extensive development ecosystem</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05" name="Google Shape;305;p35"/>
          <p:cNvSpPr txBox="1"/>
          <p:nvPr>
            <p:ph idx="2" type="body"/>
          </p:nvPr>
        </p:nvSpPr>
        <p:spPr>
          <a:xfrm>
            <a:off x="4643600" y="1219975"/>
            <a:ext cx="37743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RP2040 Raspberry Pi Pico</a:t>
            </a:r>
            <a:endParaRPr sz="1200"/>
          </a:p>
          <a:p>
            <a:pPr indent="-304800" lvl="0" marL="457200" rtl="0" algn="l">
              <a:spcBef>
                <a:spcPts val="1600"/>
              </a:spcBef>
              <a:spcAft>
                <a:spcPts val="0"/>
              </a:spcAft>
              <a:buSzPts val="1200"/>
              <a:buChar char="●"/>
            </a:pPr>
            <a:r>
              <a:rPr lang="en" sz="1200"/>
              <a:t>The RP2040 also has a good set of peripherals, but the specific peripherals and features may differ. </a:t>
            </a:r>
            <a:endParaRPr sz="1200"/>
          </a:p>
          <a:p>
            <a:pPr indent="-304800" lvl="0" marL="457200" rtl="0" algn="l">
              <a:spcBef>
                <a:spcPts val="0"/>
              </a:spcBef>
              <a:spcAft>
                <a:spcPts val="0"/>
              </a:spcAft>
              <a:buSzPts val="1200"/>
              <a:buChar char="●"/>
            </a:pPr>
            <a:r>
              <a:rPr lang="en" sz="1200"/>
              <a:t>RP2040 has a lower processing power as compared to the STM32 microcontroller.</a:t>
            </a:r>
            <a:endParaRPr sz="1200"/>
          </a:p>
          <a:p>
            <a:pPr indent="-304800" lvl="0" marL="457200" rtl="0" algn="l">
              <a:spcBef>
                <a:spcPts val="0"/>
              </a:spcBef>
              <a:spcAft>
                <a:spcPts val="0"/>
              </a:spcAft>
              <a:buSzPts val="1200"/>
              <a:buChar char="●"/>
            </a:pPr>
            <a:r>
              <a:rPr lang="en" sz="1200"/>
              <a:t>The RP2040, while relatively new compared to the STM32 series, does not have an extensive development ecosystem as compared to STM32.</a:t>
            </a:r>
            <a:endParaRPr sz="1200"/>
          </a:p>
        </p:txBody>
      </p:sp>
      <p:pic>
        <p:nvPicPr>
          <p:cNvPr id="306" name="Google Shape;306;p35"/>
          <p:cNvPicPr preferRelativeResize="0"/>
          <p:nvPr/>
        </p:nvPicPr>
        <p:blipFill>
          <a:blip r:embed="rId3">
            <a:alphaModFix/>
          </a:blip>
          <a:stretch>
            <a:fillRect/>
          </a:stretch>
        </p:blipFill>
        <p:spPr>
          <a:xfrm>
            <a:off x="5820075" y="3539450"/>
            <a:ext cx="1851050" cy="1851050"/>
          </a:xfrm>
          <a:prstGeom prst="rect">
            <a:avLst/>
          </a:prstGeom>
          <a:noFill/>
          <a:ln>
            <a:noFill/>
          </a:ln>
        </p:spPr>
      </p:pic>
      <p:pic>
        <p:nvPicPr>
          <p:cNvPr id="307" name="Google Shape;307;p35"/>
          <p:cNvPicPr preferRelativeResize="0"/>
          <p:nvPr/>
        </p:nvPicPr>
        <p:blipFill>
          <a:blip r:embed="rId4">
            <a:alphaModFix/>
          </a:blip>
          <a:stretch>
            <a:fillRect/>
          </a:stretch>
        </p:blipFill>
        <p:spPr>
          <a:xfrm rot="-5400000">
            <a:off x="1735400" y="3906475"/>
            <a:ext cx="1047961" cy="125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4490625" y="552674"/>
            <a:ext cx="4080000" cy="419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Problem statement</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Proposed solution and target specification</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Methodology</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Technical Details</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Week-wise goals</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Key risks and mitigation </a:t>
            </a:r>
            <a:r>
              <a:rPr b="1" lang="en" sz="1600">
                <a:solidFill>
                  <a:srgbClr val="FFFFFF"/>
                </a:solidFill>
              </a:rPr>
              <a:t>strategies</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Expected outcome of projects</a:t>
            </a:r>
            <a:endParaRPr b="1" sz="1600">
              <a:solidFill>
                <a:srgbClr val="FFFFFF"/>
              </a:solidFill>
            </a:endParaRPr>
          </a:p>
          <a:p>
            <a:pPr indent="0" lvl="0" marL="0" rtl="0" algn="l">
              <a:lnSpc>
                <a:spcPct val="115000"/>
              </a:lnSpc>
              <a:spcBef>
                <a:spcPts val="1600"/>
              </a:spcBef>
              <a:spcAft>
                <a:spcPts val="0"/>
              </a:spcAft>
              <a:buNone/>
            </a:pPr>
            <a:r>
              <a:t/>
            </a:r>
            <a:endParaRPr b="1" sz="1600">
              <a:solidFill>
                <a:srgbClr val="FFFFFF"/>
              </a:solidFill>
            </a:endParaRPr>
          </a:p>
          <a:p>
            <a:pPr indent="0" lvl="0" marL="0" rtl="0" algn="l">
              <a:lnSpc>
                <a:spcPct val="115000"/>
              </a:lnSpc>
              <a:spcBef>
                <a:spcPts val="1600"/>
              </a:spcBef>
              <a:spcAft>
                <a:spcPts val="0"/>
              </a:spcAft>
              <a:buNone/>
            </a:pPr>
            <a:r>
              <a:t/>
            </a:r>
            <a:endParaRPr b="1" sz="1600">
              <a:solidFill>
                <a:srgbClr val="FFFFFF"/>
              </a:solidFill>
            </a:endParaRPr>
          </a:p>
          <a:p>
            <a:pPr indent="0" lvl="0" marL="0" rtl="0" algn="l">
              <a:spcBef>
                <a:spcPts val="1600"/>
              </a:spcBef>
              <a:spcAft>
                <a:spcPts val="1600"/>
              </a:spcAft>
              <a:buNone/>
            </a:pPr>
            <a:r>
              <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544850" y="11367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a:t>
            </a:r>
            <a:endParaRPr/>
          </a:p>
          <a:p>
            <a:pPr indent="0" lvl="0" marL="0" rtl="0" algn="l">
              <a:spcBef>
                <a:spcPts val="0"/>
              </a:spcBef>
              <a:spcAft>
                <a:spcPts val="0"/>
              </a:spcAft>
              <a:buNone/>
            </a:pPr>
            <a:r>
              <a:rPr lang="en"/>
              <a:t>STM32</a:t>
            </a:r>
            <a:endParaRPr/>
          </a:p>
          <a:p>
            <a:pPr indent="0" lvl="0" marL="0" rtl="0" algn="l">
              <a:spcBef>
                <a:spcPts val="0"/>
              </a:spcBef>
              <a:spcAft>
                <a:spcPts val="0"/>
              </a:spcAft>
              <a:buNone/>
            </a:pPr>
            <a:r>
              <a:rPr b="0" lang="en"/>
              <a:t>04</a:t>
            </a:r>
            <a:endParaRPr b="0"/>
          </a:p>
        </p:txBody>
      </p:sp>
      <p:sp>
        <p:nvSpPr>
          <p:cNvPr id="313" name="Google Shape;313;p36"/>
          <p:cNvSpPr txBox="1"/>
          <p:nvPr>
            <p:ph idx="1" type="subTitle"/>
          </p:nvPr>
        </p:nvSpPr>
        <p:spPr>
          <a:xfrm>
            <a:off x="675150" y="2897700"/>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Clock Speed : 72MHz</a:t>
            </a:r>
            <a:br>
              <a:rPr lang="en" sz="1300"/>
            </a:br>
            <a:r>
              <a:rPr lang="en" sz="1300"/>
              <a:t>Flash Memory: Up to 1 Mbyte</a:t>
            </a:r>
            <a:endParaRPr sz="1300"/>
          </a:p>
          <a:p>
            <a:pPr indent="0" lvl="0" marL="0" rtl="0" algn="l">
              <a:lnSpc>
                <a:spcPct val="100000"/>
              </a:lnSpc>
              <a:spcBef>
                <a:spcPts val="1000"/>
              </a:spcBef>
              <a:spcAft>
                <a:spcPts val="1000"/>
              </a:spcAft>
              <a:buNone/>
            </a:pPr>
            <a:r>
              <a:t/>
            </a:r>
            <a:endParaRPr sz="1300"/>
          </a:p>
        </p:txBody>
      </p:sp>
      <p:sp>
        <p:nvSpPr>
          <p:cNvPr id="314" name="Google Shape;314;p36"/>
          <p:cNvSpPr txBox="1"/>
          <p:nvPr>
            <p:ph idx="1" type="subTitle"/>
          </p:nvPr>
        </p:nvSpPr>
        <p:spPr>
          <a:xfrm>
            <a:off x="6390000" y="4727400"/>
            <a:ext cx="2754000" cy="41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605"/>
              <a:buNone/>
            </a:pPr>
            <a:r>
              <a:rPr lang="en" sz="1215"/>
              <a:t>Model no. </a:t>
            </a:r>
            <a:r>
              <a:rPr lang="en" sz="1215" u="sng">
                <a:solidFill>
                  <a:schemeClr val="hlink"/>
                </a:solidFill>
                <a:hlinkClick action="ppaction://hlinksldjump" r:id="rId3"/>
              </a:rPr>
              <a:t> STM32F103VCT6TR</a:t>
            </a:r>
            <a:r>
              <a:rPr lang="en" sz="1215"/>
              <a:t> </a:t>
            </a:r>
            <a:endParaRPr sz="1215"/>
          </a:p>
        </p:txBody>
      </p:sp>
      <p:sp>
        <p:nvSpPr>
          <p:cNvPr id="315" name="Google Shape;315;p36"/>
          <p:cNvSpPr txBox="1"/>
          <p:nvPr/>
        </p:nvSpPr>
        <p:spPr>
          <a:xfrm>
            <a:off x="5240600" y="502850"/>
            <a:ext cx="3716100" cy="192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microcontroller is equipped with features specifically designed for motor control applications. This can include peripherals and hardware accelerators that enhance the control of motors, making it suitable for applications like robotics.</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microcontroller supports the Controller Area Network, a communication standard often used in automotive and industrial applications. CAN allows for robust and efficient communication between devices in a network.</a:t>
            </a:r>
            <a:endParaRPr sz="12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316" name="Google Shape;316;p36"/>
          <p:cNvPicPr preferRelativeResize="0"/>
          <p:nvPr/>
        </p:nvPicPr>
        <p:blipFill>
          <a:blip r:embed="rId4">
            <a:alphaModFix/>
          </a:blip>
          <a:stretch>
            <a:fillRect/>
          </a:stretch>
        </p:blipFill>
        <p:spPr>
          <a:xfrm rot="-5400000">
            <a:off x="6677964" y="3174861"/>
            <a:ext cx="1298250" cy="155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727800" y="522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IR Sensor V/s Ultrasonic Sensor</a:t>
            </a:r>
            <a:endParaRPr/>
          </a:p>
        </p:txBody>
      </p:sp>
      <p:sp>
        <p:nvSpPr>
          <p:cNvPr id="322" name="Google Shape;322;p37"/>
          <p:cNvSpPr txBox="1"/>
          <p:nvPr>
            <p:ph idx="1" type="body"/>
          </p:nvPr>
        </p:nvSpPr>
        <p:spPr>
          <a:xfrm>
            <a:off x="727800" y="1219975"/>
            <a:ext cx="3672000" cy="3196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4800" lvl="0" marL="457200" rtl="0" algn="l">
              <a:spcBef>
                <a:spcPts val="1600"/>
              </a:spcBef>
              <a:spcAft>
                <a:spcPts val="0"/>
              </a:spcAft>
              <a:buSzPts val="1200"/>
              <a:buChar char="●"/>
            </a:pPr>
            <a:r>
              <a:rPr lang="en" sz="1200"/>
              <a:t>IR sensors use infrared light to measure the distance. They emit infrared light pulses and measure the time taken for the pulses to reflect back from an object.</a:t>
            </a:r>
            <a:endParaRPr sz="1200"/>
          </a:p>
          <a:p>
            <a:pPr indent="-304800" lvl="0" marL="457200" rtl="0" algn="l">
              <a:spcBef>
                <a:spcPts val="0"/>
              </a:spcBef>
              <a:spcAft>
                <a:spcPts val="0"/>
              </a:spcAft>
              <a:buSzPts val="1200"/>
              <a:buChar char="●"/>
            </a:pPr>
            <a:r>
              <a:rPr lang="en" sz="1200"/>
              <a:t>Typically have a shorter range compared to ultrasonic sensors.</a:t>
            </a:r>
            <a:endParaRPr sz="1200"/>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23" name="Google Shape;323;p37"/>
          <p:cNvSpPr txBox="1"/>
          <p:nvPr>
            <p:ph idx="2" type="body"/>
          </p:nvPr>
        </p:nvSpPr>
        <p:spPr>
          <a:xfrm>
            <a:off x="4643600" y="1219975"/>
            <a:ext cx="37743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4800" lvl="0" marL="457200" rtl="0" algn="l">
              <a:spcBef>
                <a:spcPts val="1600"/>
              </a:spcBef>
              <a:spcAft>
                <a:spcPts val="0"/>
              </a:spcAft>
              <a:buSzPts val="1200"/>
              <a:buChar char="●"/>
            </a:pPr>
            <a:r>
              <a:rPr lang="en" sz="1200"/>
              <a:t>Ultrasonic sensors use ultrasonic waves to measure distance. They emit ultrasonic pulses and measure the time it takes for the sound waves to bounce back.</a:t>
            </a:r>
            <a:endParaRPr sz="1200"/>
          </a:p>
          <a:p>
            <a:pPr indent="-304800" lvl="0" marL="457200" rtl="0" algn="l">
              <a:spcBef>
                <a:spcPts val="0"/>
              </a:spcBef>
              <a:spcAft>
                <a:spcPts val="0"/>
              </a:spcAft>
              <a:buSzPts val="1200"/>
              <a:buChar char="●"/>
            </a:pPr>
            <a:r>
              <a:rPr lang="en" sz="1200"/>
              <a:t>Offer a longer detection range, making them suitable for both short and long-distance measurements.</a:t>
            </a:r>
            <a:endParaRPr sz="1200"/>
          </a:p>
        </p:txBody>
      </p:sp>
      <p:pic>
        <p:nvPicPr>
          <p:cNvPr id="324" name="Google Shape;324;p37"/>
          <p:cNvPicPr preferRelativeResize="0"/>
          <p:nvPr/>
        </p:nvPicPr>
        <p:blipFill>
          <a:blip r:embed="rId3">
            <a:alphaModFix/>
          </a:blip>
          <a:stretch>
            <a:fillRect/>
          </a:stretch>
        </p:blipFill>
        <p:spPr>
          <a:xfrm>
            <a:off x="1309150" y="2634200"/>
            <a:ext cx="2509300" cy="2509300"/>
          </a:xfrm>
          <a:prstGeom prst="rect">
            <a:avLst/>
          </a:prstGeom>
          <a:noFill/>
          <a:ln>
            <a:noFill/>
          </a:ln>
        </p:spPr>
      </p:pic>
      <p:pic>
        <p:nvPicPr>
          <p:cNvPr id="325" name="Google Shape;325;p37"/>
          <p:cNvPicPr preferRelativeResize="0"/>
          <p:nvPr/>
        </p:nvPicPr>
        <p:blipFill>
          <a:blip r:embed="rId4">
            <a:alphaModFix/>
          </a:blip>
          <a:stretch>
            <a:fillRect/>
          </a:stretch>
        </p:blipFill>
        <p:spPr>
          <a:xfrm>
            <a:off x="5930575" y="3399625"/>
            <a:ext cx="1909151" cy="1280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idx="2" type="body"/>
          </p:nvPr>
        </p:nvSpPr>
        <p:spPr>
          <a:xfrm>
            <a:off x="5174225" y="467550"/>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331" name="Google Shape;331;p3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Sensors</a:t>
            </a:r>
            <a:endParaRPr sz="3000"/>
          </a:p>
          <a:p>
            <a:pPr indent="0" lvl="0" marL="0" rtl="0" algn="l">
              <a:spcBef>
                <a:spcPts val="0"/>
              </a:spcBef>
              <a:spcAft>
                <a:spcPts val="0"/>
              </a:spcAft>
              <a:buNone/>
            </a:pPr>
            <a:r>
              <a:rPr b="0" lang="en" sz="3000"/>
              <a:t>0</a:t>
            </a:r>
            <a:r>
              <a:rPr b="0" lang="en"/>
              <a:t>5</a:t>
            </a:r>
            <a:endParaRPr b="0" sz="3000"/>
          </a:p>
        </p:txBody>
      </p:sp>
      <p:sp>
        <p:nvSpPr>
          <p:cNvPr id="332" name="Google Shape;332;p38"/>
          <p:cNvSpPr txBox="1"/>
          <p:nvPr>
            <p:ph idx="1" type="subTitle"/>
          </p:nvPr>
        </p:nvSpPr>
        <p:spPr>
          <a:xfrm>
            <a:off x="682275" y="2830175"/>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Range            0.78 to 196 inches/(2 cm to 500 cm)</a:t>
            </a:r>
            <a:br>
              <a:rPr lang="en" sz="1300"/>
            </a:br>
            <a:r>
              <a:rPr lang="en" sz="1300"/>
              <a:t>Accuracy                            Up to 0.12 inches (0.3 cm)</a:t>
            </a:r>
            <a:br>
              <a:rPr lang="en" sz="1300"/>
            </a:br>
            <a:r>
              <a:rPr lang="en" sz="1300"/>
              <a:t>Angle                                              Less than 15 degrees</a:t>
            </a:r>
            <a:endParaRPr sz="1300"/>
          </a:p>
          <a:p>
            <a:pPr indent="0" lvl="0" marL="0" rtl="0" algn="l">
              <a:lnSpc>
                <a:spcPct val="100000"/>
              </a:lnSpc>
              <a:spcBef>
                <a:spcPts val="1000"/>
              </a:spcBef>
              <a:spcAft>
                <a:spcPts val="1000"/>
              </a:spcAft>
              <a:buNone/>
            </a:pPr>
            <a:r>
              <a:t/>
            </a:r>
            <a:endParaRPr sz="1300"/>
          </a:p>
        </p:txBody>
      </p:sp>
      <p:sp>
        <p:nvSpPr>
          <p:cNvPr id="333" name="Google Shape;333;p38"/>
          <p:cNvSpPr txBox="1"/>
          <p:nvPr/>
        </p:nvSpPr>
        <p:spPr>
          <a:xfrm>
            <a:off x="5247725" y="1123200"/>
            <a:ext cx="3716100" cy="192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sensors contribute to the robotic vacuum cleaner's intelligent navigation by effectively detecting obstacles, ensuring collision-free movement.</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 Their design enables the vacuum cleaner to navigate seamlessly through confined spaces, enhancing overall cleaning efficiency.</a:t>
            </a:r>
            <a:endParaRPr sz="12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334" name="Google Shape;334;p38"/>
          <p:cNvPicPr preferRelativeResize="0"/>
          <p:nvPr/>
        </p:nvPicPr>
        <p:blipFill>
          <a:blip r:embed="rId3">
            <a:alphaModFix/>
          </a:blip>
          <a:stretch>
            <a:fillRect/>
          </a:stretch>
        </p:blipFill>
        <p:spPr>
          <a:xfrm>
            <a:off x="5930575" y="3046800"/>
            <a:ext cx="2435366" cy="163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643000" y="11367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a:t>
            </a:r>
            <a:endParaRPr sz="3000"/>
          </a:p>
          <a:p>
            <a:pPr indent="0" lvl="0" marL="0" rtl="0" algn="l">
              <a:spcBef>
                <a:spcPts val="0"/>
              </a:spcBef>
              <a:spcAft>
                <a:spcPts val="0"/>
              </a:spcAft>
              <a:buNone/>
            </a:pPr>
            <a:r>
              <a:rPr b="0" lang="en" sz="3000"/>
              <a:t>0</a:t>
            </a:r>
            <a:r>
              <a:rPr b="0" lang="en"/>
              <a:t>6</a:t>
            </a:r>
            <a:endParaRPr b="0" sz="3000"/>
          </a:p>
        </p:txBody>
      </p:sp>
      <p:sp>
        <p:nvSpPr>
          <p:cNvPr id="340" name="Google Shape;340;p39"/>
          <p:cNvSpPr txBox="1"/>
          <p:nvPr>
            <p:ph idx="1" type="subTitle"/>
          </p:nvPr>
        </p:nvSpPr>
        <p:spPr>
          <a:xfrm>
            <a:off x="682275" y="2830175"/>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p>
          <a:p>
            <a:pPr indent="0" lvl="0" marL="0" rtl="0" algn="l">
              <a:lnSpc>
                <a:spcPct val="100000"/>
              </a:lnSpc>
              <a:spcBef>
                <a:spcPts val="1000"/>
              </a:spcBef>
              <a:spcAft>
                <a:spcPts val="1000"/>
              </a:spcAft>
              <a:buNone/>
            </a:pPr>
            <a:r>
              <a:t/>
            </a:r>
            <a:endParaRPr sz="1300"/>
          </a:p>
        </p:txBody>
      </p:sp>
      <p:sp>
        <p:nvSpPr>
          <p:cNvPr id="341" name="Google Shape;341;p39"/>
          <p:cNvSpPr txBox="1"/>
          <p:nvPr/>
        </p:nvSpPr>
        <p:spPr>
          <a:xfrm>
            <a:off x="5247725" y="1123200"/>
            <a:ext cx="3716100" cy="3088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Building a user-friendly Flutter app to control the vacuum cleaner such as easily turn the vacuum cleaner on or off through the app for quick control.</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 </a:t>
            </a:r>
            <a:r>
              <a:rPr lang="en" sz="1200">
                <a:solidFill>
                  <a:schemeClr val="accent1"/>
                </a:solidFill>
                <a:latin typeface="Lato"/>
                <a:ea typeface="Lato"/>
                <a:cs typeface="Lato"/>
                <a:sym typeface="Lato"/>
              </a:rPr>
              <a:t>Allow users to set specific cleaning schedules for the robotic vacuum cleaner, offering flexibility and convenience.</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Keep users informed about the vacuum cleaner's battery status within the app, ensuring they can plan charging accordingly.</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Enable manual control of the vacuum cleaner's movement and direction through the app, providing users with hands-on control options.</a:t>
            </a:r>
            <a:endParaRPr sz="12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342" name="Google Shape;342;p39"/>
          <p:cNvPicPr preferRelativeResize="0"/>
          <p:nvPr/>
        </p:nvPicPr>
        <p:blipFill>
          <a:blip r:embed="rId3">
            <a:alphaModFix/>
          </a:blip>
          <a:stretch>
            <a:fillRect/>
          </a:stretch>
        </p:blipFill>
        <p:spPr>
          <a:xfrm>
            <a:off x="1672788" y="1177838"/>
            <a:ext cx="1361024" cy="2787824"/>
          </a:xfrm>
          <a:prstGeom prst="rect">
            <a:avLst/>
          </a:prstGeom>
          <a:noFill/>
          <a:ln>
            <a:noFill/>
          </a:ln>
        </p:spPr>
      </p:pic>
      <p:pic>
        <p:nvPicPr>
          <p:cNvPr id="343" name="Google Shape;343;p39"/>
          <p:cNvPicPr preferRelativeResize="0"/>
          <p:nvPr/>
        </p:nvPicPr>
        <p:blipFill>
          <a:blip r:embed="rId4">
            <a:alphaModFix/>
          </a:blip>
          <a:stretch>
            <a:fillRect/>
          </a:stretch>
        </p:blipFill>
        <p:spPr>
          <a:xfrm>
            <a:off x="3123974" y="1170100"/>
            <a:ext cx="1361000" cy="28033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Week-wise Goals</a:t>
            </a:r>
            <a:endParaRPr sz="3000"/>
          </a:p>
        </p:txBody>
      </p:sp>
      <p:pic>
        <p:nvPicPr>
          <p:cNvPr id="349" name="Google Shape;349;p40"/>
          <p:cNvPicPr preferRelativeResize="0"/>
          <p:nvPr/>
        </p:nvPicPr>
        <p:blipFill>
          <a:blip r:embed="rId3">
            <a:alphaModFix/>
          </a:blip>
          <a:stretch>
            <a:fillRect/>
          </a:stretch>
        </p:blipFill>
        <p:spPr>
          <a:xfrm>
            <a:off x="5146900" y="1213388"/>
            <a:ext cx="3576750" cy="2716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nvSpPr>
        <p:spPr>
          <a:xfrm>
            <a:off x="7705625" y="1006450"/>
            <a:ext cx="1827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Gantt chart</a:t>
            </a:r>
            <a:endParaRPr b="1" sz="3200">
              <a:solidFill>
                <a:schemeClr val="lt1"/>
              </a:solidFill>
              <a:latin typeface="Lato"/>
              <a:ea typeface="Lato"/>
              <a:cs typeface="Lato"/>
              <a:sym typeface="Lato"/>
            </a:endParaRPr>
          </a:p>
        </p:txBody>
      </p:sp>
      <p:pic>
        <p:nvPicPr>
          <p:cNvPr id="355" name="Google Shape;355;p41"/>
          <p:cNvPicPr preferRelativeResize="0"/>
          <p:nvPr/>
        </p:nvPicPr>
        <p:blipFill>
          <a:blip r:embed="rId3">
            <a:alphaModFix/>
          </a:blip>
          <a:stretch>
            <a:fillRect/>
          </a:stretch>
        </p:blipFill>
        <p:spPr>
          <a:xfrm>
            <a:off x="-44200" y="0"/>
            <a:ext cx="7562004"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724950" y="343300"/>
            <a:ext cx="2133300" cy="5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RISKS</a:t>
            </a:r>
            <a:endParaRPr/>
          </a:p>
        </p:txBody>
      </p:sp>
      <p:sp>
        <p:nvSpPr>
          <p:cNvPr id="361" name="Google Shape;361;p42"/>
          <p:cNvSpPr txBox="1"/>
          <p:nvPr>
            <p:ph idx="1" type="subTitle"/>
          </p:nvPr>
        </p:nvSpPr>
        <p:spPr>
          <a:xfrm>
            <a:off x="724950" y="1352525"/>
            <a:ext cx="3374400" cy="329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 Microcontrollers can be damaged if they are not installed correctly. This can happen if the microcontroller is not soldered properly, if the wrong voltage is applied, or if the microcontroller is exposed to static electricity.</a:t>
            </a:r>
            <a:endParaRPr sz="1200"/>
          </a:p>
          <a:p>
            <a:pPr indent="-304800" lvl="0" marL="457200" rtl="0" algn="l">
              <a:spcBef>
                <a:spcPts val="0"/>
              </a:spcBef>
              <a:spcAft>
                <a:spcPts val="0"/>
              </a:spcAft>
              <a:buSzPts val="1200"/>
              <a:buChar char="●"/>
            </a:pPr>
            <a:r>
              <a:rPr lang="en" sz="1200"/>
              <a:t>Microcontrollers are programmed by software, and software can contain bugs. These bugs can cause the microcontroller to behave in unexpected ways, which could damage the microcontroller or other devices.</a:t>
            </a:r>
            <a:endParaRPr sz="1200"/>
          </a:p>
          <a:p>
            <a:pPr indent="-304800" lvl="0" marL="457200" rtl="0" algn="l">
              <a:spcBef>
                <a:spcPts val="0"/>
              </a:spcBef>
              <a:spcAft>
                <a:spcPts val="0"/>
              </a:spcAft>
              <a:buSzPts val="1200"/>
              <a:buChar char="●"/>
            </a:pPr>
            <a:r>
              <a:rPr lang="en" sz="1200"/>
              <a:t>Accumulation of dust and contaminants can reduce the efficiency of the fan and lead to failure.</a:t>
            </a:r>
            <a:endParaRPr sz="1200"/>
          </a:p>
          <a:p>
            <a:pPr indent="-304800" lvl="0" marL="457200" rtl="0" algn="l">
              <a:spcBef>
                <a:spcPts val="0"/>
              </a:spcBef>
              <a:spcAft>
                <a:spcPts val="0"/>
              </a:spcAft>
              <a:buSzPts val="1200"/>
              <a:buChar char="●"/>
            </a:pPr>
            <a:r>
              <a:rPr lang="en" sz="1200"/>
              <a:t>Gear motors and </a:t>
            </a:r>
            <a:r>
              <a:rPr lang="en" sz="1200"/>
              <a:t>battery</a:t>
            </a:r>
            <a:r>
              <a:rPr lang="en" sz="1200"/>
              <a:t> can overheat if they are not used properly. This can lead to a fire.</a:t>
            </a:r>
            <a:endParaRPr sz="1200"/>
          </a:p>
        </p:txBody>
      </p:sp>
      <p:sp>
        <p:nvSpPr>
          <p:cNvPr id="362" name="Google Shape;362;p42"/>
          <p:cNvSpPr txBox="1"/>
          <p:nvPr>
            <p:ph idx="2" type="body"/>
          </p:nvPr>
        </p:nvSpPr>
        <p:spPr>
          <a:xfrm>
            <a:off x="5174225" y="1352625"/>
            <a:ext cx="3374400" cy="344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Follow the manufacturer's instructions carefully: The manufacturer's instructions will contain important information on how to install and use the microcontroller safely.</a:t>
            </a:r>
            <a:endParaRPr sz="1200"/>
          </a:p>
          <a:p>
            <a:pPr indent="-304800" lvl="0" marL="457200" rtl="0" algn="l">
              <a:spcBef>
                <a:spcPts val="0"/>
              </a:spcBef>
              <a:spcAft>
                <a:spcPts val="0"/>
              </a:spcAft>
              <a:buSzPts val="1200"/>
              <a:buChar char="●"/>
            </a:pPr>
            <a:r>
              <a:rPr lang="en" sz="1200"/>
              <a:t>Test your code thoroughly: Before you deploy your code to the microcontroller, you should test it thoroughly to make sure that it is free of bugs.</a:t>
            </a:r>
            <a:endParaRPr sz="1200"/>
          </a:p>
          <a:p>
            <a:pPr indent="-304800" lvl="0" marL="457200" rtl="0" algn="l">
              <a:spcBef>
                <a:spcPts val="0"/>
              </a:spcBef>
              <a:spcAft>
                <a:spcPts val="0"/>
              </a:spcAft>
              <a:buSzPts val="1200"/>
              <a:buChar char="●"/>
            </a:pPr>
            <a:r>
              <a:rPr lang="en" sz="1200"/>
              <a:t>Regularly clean the fan and its surroundings to prevent dust buildup. </a:t>
            </a:r>
            <a:endParaRPr sz="1200"/>
          </a:p>
          <a:p>
            <a:pPr indent="-304800" lvl="0" marL="457200" rtl="0" algn="l">
              <a:spcBef>
                <a:spcPts val="0"/>
              </a:spcBef>
              <a:spcAft>
                <a:spcPts val="0"/>
              </a:spcAft>
              <a:buSzPts val="1200"/>
              <a:buChar char="●"/>
            </a:pPr>
            <a:r>
              <a:rPr lang="en" sz="1200"/>
              <a:t>Do not overload the motor and battery. Use them in a well-ventilated area. Monitor them regularly for signs of overheating, such as smoke or unusual smells.</a:t>
            </a:r>
            <a:endParaRPr sz="1200"/>
          </a:p>
          <a:p>
            <a:pPr indent="0" lvl="0" marL="0" rtl="0" algn="l">
              <a:spcBef>
                <a:spcPts val="1600"/>
              </a:spcBef>
              <a:spcAft>
                <a:spcPts val="1600"/>
              </a:spcAft>
              <a:buNone/>
            </a:pPr>
            <a:r>
              <a:t/>
            </a:r>
            <a:endParaRPr sz="1100"/>
          </a:p>
        </p:txBody>
      </p:sp>
      <p:sp>
        <p:nvSpPr>
          <p:cNvPr id="363" name="Google Shape;363;p42"/>
          <p:cNvSpPr txBox="1"/>
          <p:nvPr/>
        </p:nvSpPr>
        <p:spPr>
          <a:xfrm>
            <a:off x="4754075" y="301600"/>
            <a:ext cx="4214700" cy="659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MITIGATION STRATEGIES</a:t>
            </a:r>
            <a:endParaRPr b="1" sz="3300">
              <a:solidFill>
                <a:schemeClr val="lt1"/>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298100" y="1122325"/>
            <a:ext cx="5081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a:t>
            </a:r>
            <a:r>
              <a:rPr lang="en"/>
              <a:t>Deliverables</a:t>
            </a:r>
            <a:endParaRPr sz="3000"/>
          </a:p>
        </p:txBody>
      </p:sp>
      <p:sp>
        <p:nvSpPr>
          <p:cNvPr id="369" name="Google Shape;369;p43"/>
          <p:cNvSpPr txBox="1"/>
          <p:nvPr/>
        </p:nvSpPr>
        <p:spPr>
          <a:xfrm>
            <a:off x="5169300" y="1122325"/>
            <a:ext cx="3716100" cy="3269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A fully functional robotic vacuum cleaner prototype capable of autonomously navigating and cleaning floors.</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Detailed documentation and specifications for the vacuum cleaner's hardware components, including the vacuum motor, wheel motors, sensors, and any other essential parts.</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robotic vacuum cleaner's software system, including the control algorithms, navigation system, and any other software components.</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Design and implementation of a user-friendly interface, through a mobile app for remote control and monitoring.</a:t>
            </a:r>
            <a:endParaRPr sz="12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Animation of the 3D model done on Autodesk Fusion 360" id="374" name="Google Shape;374;p44" title="demo v3.avi">
            <a:hlinkClick r:id="rId3"/>
          </p:cNvPr>
          <p:cNvPicPr preferRelativeResize="0"/>
          <p:nvPr/>
        </p:nvPicPr>
        <p:blipFill>
          <a:blip r:embed="rId4">
            <a:alphaModFix/>
          </a:blip>
          <a:stretch>
            <a:fillRect/>
          </a:stretch>
        </p:blipFill>
        <p:spPr>
          <a:xfrm>
            <a:off x="152400" y="152400"/>
            <a:ext cx="8602134" cy="4838701"/>
          </a:xfrm>
          <a:prstGeom prst="rect">
            <a:avLst/>
          </a:prstGeom>
          <a:noFill/>
          <a:ln>
            <a:noFill/>
          </a:ln>
          <a:effectLst>
            <a:outerShdw blurRad="57150" rotWithShape="0" algn="bl">
              <a:srgbClr val="000000">
                <a:alpha val="50000"/>
              </a:srgbClr>
            </a:outerShdw>
          </a:effectLst>
        </p:spPr>
      </p:pic>
      <p:sp>
        <p:nvSpPr>
          <p:cNvPr id="375" name="Google Shape;375;p44"/>
          <p:cNvSpPr txBox="1"/>
          <p:nvPr/>
        </p:nvSpPr>
        <p:spPr>
          <a:xfrm>
            <a:off x="212450" y="4528525"/>
            <a:ext cx="644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Made on Fusion360</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81" name="Google Shape;3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Github link</a:t>
            </a:r>
            <a:endParaRPr>
              <a:solidFill>
                <a:schemeClr val="accent5"/>
              </a:solidFill>
            </a:endParaRPr>
          </a:p>
          <a:p>
            <a:pPr indent="0" lvl="0" marL="0" rtl="0" algn="l">
              <a:spcBef>
                <a:spcPts val="1000"/>
              </a:spcBef>
              <a:spcAft>
                <a:spcPts val="0"/>
              </a:spcAft>
              <a:buNone/>
            </a:pPr>
            <a:r>
              <a:rPr lang="en" u="sng">
                <a:solidFill>
                  <a:schemeClr val="hlink"/>
                </a:solidFill>
                <a:hlinkClick r:id="rId4"/>
              </a:rPr>
              <a:t>https://www.instructables.com/CleanBOT/</a:t>
            </a:r>
            <a:endParaRPr>
              <a:solidFill>
                <a:schemeClr val="accent5"/>
              </a:solidFill>
            </a:endParaRPr>
          </a:p>
          <a:p>
            <a:pPr indent="0" lvl="0" marL="0" rtl="0" algn="l">
              <a:spcBef>
                <a:spcPts val="1000"/>
              </a:spcBef>
              <a:spcAft>
                <a:spcPts val="0"/>
              </a:spcAft>
              <a:buNone/>
            </a:pPr>
            <a:r>
              <a:rPr lang="en" u="sng">
                <a:solidFill>
                  <a:schemeClr val="hlink"/>
                </a:solidFill>
                <a:hlinkClick r:id="rId5"/>
              </a:rPr>
              <a:t>https://www.instructables.com/Build-Your-Own-Vacuum-Robot/</a:t>
            </a:r>
            <a:endParaRPr>
              <a:solidFill>
                <a:schemeClr val="accent5"/>
              </a:solidFill>
            </a:endParaRPr>
          </a:p>
          <a:p>
            <a:pPr indent="0" lvl="0" marL="0" rtl="0" algn="l">
              <a:spcBef>
                <a:spcPts val="1000"/>
              </a:spcBef>
              <a:spcAft>
                <a:spcPts val="0"/>
              </a:spcAft>
              <a:buNone/>
            </a:pPr>
            <a:r>
              <a:rPr lang="en" u="sng">
                <a:solidFill>
                  <a:schemeClr val="hlink"/>
                </a:solidFill>
                <a:hlinkClick r:id="rId6"/>
              </a:rPr>
              <a:t>https://www.myminifactory.com/object/3d-print-101108</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t/>
            </a:r>
            <a:endParaRPr>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p19"/>
          <p:cNvSpPr txBox="1"/>
          <p:nvPr/>
        </p:nvSpPr>
        <p:spPr>
          <a:xfrm>
            <a:off x="342900" y="2060025"/>
            <a:ext cx="4423800" cy="1138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Robotic vacuum cleaners represent a significant advancement in home cleaning technology.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They offer convenience and efficiency, automating the process of floor cleaning.</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Robotic cleaners save time and effort, aligning with modern lifestyles.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The demand for robotic solutions in home automation is steadily increasing.</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p:txBody>
      </p:sp>
      <p:pic>
        <p:nvPicPr>
          <p:cNvPr id="153" name="Google Shape;153;p19" title="Points scored"/>
          <p:cNvPicPr preferRelativeResize="0"/>
          <p:nvPr/>
        </p:nvPicPr>
        <p:blipFill>
          <a:blip r:embed="rId3">
            <a:alphaModFix/>
          </a:blip>
          <a:stretch>
            <a:fillRect/>
          </a:stretch>
        </p:blipFill>
        <p:spPr>
          <a:xfrm>
            <a:off x="4572000" y="1865025"/>
            <a:ext cx="4423800" cy="2565780"/>
          </a:xfrm>
          <a:prstGeom prst="rect">
            <a:avLst/>
          </a:prstGeom>
          <a:noFill/>
          <a:ln>
            <a:noFill/>
          </a:ln>
        </p:spPr>
      </p:pic>
      <p:sp>
        <p:nvSpPr>
          <p:cNvPr id="154" name="Google Shape;154;p19">
            <a:hlinkClick r:id="rId4"/>
          </p:cNvPr>
          <p:cNvSpPr txBox="1"/>
          <p:nvPr/>
        </p:nvSpPr>
        <p:spPr>
          <a:xfrm>
            <a:off x="4949800" y="4430800"/>
            <a:ext cx="4423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Lato"/>
                <a:ea typeface="Lato"/>
                <a:cs typeface="Lato"/>
                <a:sym typeface="Lato"/>
              </a:rPr>
              <a:t>https://www.mordorintelligence.com/industry-reports/robot-vacuum-cleaners-market</a:t>
            </a:r>
            <a:endParaRPr sz="8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60" name="Google Shape;160;p20"/>
          <p:cNvSpPr txBox="1"/>
          <p:nvPr>
            <p:ph idx="2" type="body"/>
          </p:nvPr>
        </p:nvSpPr>
        <p:spPr>
          <a:xfrm>
            <a:off x="5138650" y="767325"/>
            <a:ext cx="38748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Developing an autonomous vacuum cleaner to address the inefficiencies and limitations of traditional cleaning methods, providing users with a hands-free and intelligent solution for efficient floor cleaning in diverse household environments.</a:t>
            </a:r>
            <a:endParaRPr b="1" sz="1400">
              <a:solidFill>
                <a:srgbClr val="000000"/>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 and </a:t>
            </a:r>
            <a:endParaRPr/>
          </a:p>
          <a:p>
            <a:pPr indent="0" lvl="0" marL="0" rtl="0" algn="l">
              <a:spcBef>
                <a:spcPts val="0"/>
              </a:spcBef>
              <a:spcAft>
                <a:spcPts val="0"/>
              </a:spcAft>
              <a:buNone/>
            </a:pPr>
            <a:r>
              <a:rPr lang="en"/>
              <a:t>Technical specification</a:t>
            </a:r>
            <a:endParaRPr/>
          </a:p>
        </p:txBody>
      </p:sp>
      <p:pic>
        <p:nvPicPr>
          <p:cNvPr id="166" name="Google Shape;166;p21"/>
          <p:cNvPicPr preferRelativeResize="0"/>
          <p:nvPr/>
        </p:nvPicPr>
        <p:blipFill>
          <a:blip r:embed="rId3">
            <a:alphaModFix/>
          </a:blip>
          <a:stretch>
            <a:fillRect/>
          </a:stretch>
        </p:blipFill>
        <p:spPr>
          <a:xfrm>
            <a:off x="5196375" y="1263450"/>
            <a:ext cx="3540350" cy="2357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nvSpPr>
        <p:spPr>
          <a:xfrm>
            <a:off x="107325" y="1457975"/>
            <a:ext cx="59289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 Add two small rotating brushes in front to increase</a:t>
            </a:r>
            <a:r>
              <a:rPr lang="en" sz="1200">
                <a:solidFill>
                  <a:schemeClr val="accent1"/>
                </a:solidFill>
                <a:latin typeface="Lato"/>
                <a:ea typeface="Lato"/>
                <a:cs typeface="Lato"/>
                <a:sym typeface="Lato"/>
              </a:rPr>
              <a:t> </a:t>
            </a:r>
            <a:r>
              <a:rPr lang="en" sz="1200">
                <a:solidFill>
                  <a:schemeClr val="accent1"/>
                </a:solidFill>
                <a:latin typeface="Lato"/>
                <a:ea typeface="Lato"/>
                <a:cs typeface="Lato"/>
                <a:sym typeface="Lato"/>
              </a:rPr>
              <a:t>cleaning</a:t>
            </a:r>
            <a:r>
              <a:rPr lang="en" sz="1200">
                <a:solidFill>
                  <a:schemeClr val="accent1"/>
                </a:solidFill>
                <a:latin typeface="Lato"/>
                <a:ea typeface="Lato"/>
                <a:cs typeface="Lato"/>
                <a:sym typeface="Lato"/>
              </a:rPr>
              <a:t> </a:t>
            </a:r>
            <a:r>
              <a:rPr lang="en" sz="1200">
                <a:solidFill>
                  <a:schemeClr val="accent1"/>
                </a:solidFill>
                <a:latin typeface="Lato"/>
                <a:ea typeface="Lato"/>
                <a:cs typeface="Lato"/>
                <a:sym typeface="Lato"/>
              </a:rPr>
              <a:t>coverage,especially in corners and edges. This design improves overall cleaning effectiveness but might raise maintenance needs and costs</a:t>
            </a:r>
            <a:endParaRPr sz="1200">
              <a:solidFill>
                <a:schemeClr val="accent1"/>
              </a:solidFill>
              <a:latin typeface="Lato"/>
              <a:ea typeface="Lato"/>
              <a:cs typeface="Lato"/>
              <a:sym typeface="Lato"/>
            </a:endParaRPr>
          </a:p>
        </p:txBody>
      </p:sp>
      <p:sp>
        <p:nvSpPr>
          <p:cNvPr id="172" name="Google Shape;172;p22"/>
          <p:cNvSpPr txBox="1"/>
          <p:nvPr/>
        </p:nvSpPr>
        <p:spPr>
          <a:xfrm>
            <a:off x="107325" y="4155375"/>
            <a:ext cx="59289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Design  </a:t>
            </a:r>
            <a:r>
              <a:rPr lang="en" sz="1200">
                <a:solidFill>
                  <a:schemeClr val="accent1"/>
                </a:solidFill>
                <a:latin typeface="Lato"/>
                <a:ea typeface="Lato"/>
                <a:cs typeface="Lato"/>
                <a:sym typeface="Lato"/>
              </a:rPr>
              <a:t>height</a:t>
            </a:r>
            <a:r>
              <a:rPr lang="en" sz="1200">
                <a:solidFill>
                  <a:schemeClr val="accent1"/>
                </a:solidFill>
                <a:latin typeface="Lato"/>
                <a:ea typeface="Lato"/>
                <a:cs typeface="Lato"/>
                <a:sym typeface="Lato"/>
              </a:rPr>
              <a:t>  such that easily slips under furniture while offering slightly more storage capacity . However, its compact size reduces the volume available for storing dust, requiring more frequent emptying.keeping this in mind a decent </a:t>
            </a:r>
            <a:r>
              <a:rPr lang="en" sz="1200">
                <a:solidFill>
                  <a:schemeClr val="accent1"/>
                </a:solidFill>
                <a:latin typeface="Lato"/>
                <a:ea typeface="Lato"/>
                <a:cs typeface="Lato"/>
                <a:sym typeface="Lato"/>
              </a:rPr>
              <a:t>approximation is about 76mm </a:t>
            </a:r>
            <a:endParaRPr sz="1200">
              <a:solidFill>
                <a:schemeClr val="accent1"/>
              </a:solidFill>
              <a:latin typeface="Lato"/>
              <a:ea typeface="Lato"/>
              <a:cs typeface="Lato"/>
              <a:sym typeface="Lato"/>
            </a:endParaRPr>
          </a:p>
        </p:txBody>
      </p:sp>
      <p:sp>
        <p:nvSpPr>
          <p:cNvPr id="173" name="Google Shape;173;p22"/>
          <p:cNvSpPr txBox="1"/>
          <p:nvPr/>
        </p:nvSpPr>
        <p:spPr>
          <a:xfrm>
            <a:off x="3376650" y="2430700"/>
            <a:ext cx="58404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Incorporating a simple mopping feature on the back of the vacuum with a water tank on top allows for wet cleaning capabilities. This addition enhances the robot's functionalities, offering both dry and wet cleaning options for different floor surfaces and cleaning needs</a:t>
            </a:r>
            <a:endParaRPr sz="1200">
              <a:solidFill>
                <a:schemeClr val="accent1"/>
              </a:solidFill>
              <a:latin typeface="Lato"/>
              <a:ea typeface="Lato"/>
              <a:cs typeface="Lato"/>
              <a:sym typeface="Lato"/>
            </a:endParaRPr>
          </a:p>
        </p:txBody>
      </p:sp>
      <p:sp>
        <p:nvSpPr>
          <p:cNvPr id="174" name="Google Shape;174;p22"/>
          <p:cNvSpPr txBox="1"/>
          <p:nvPr/>
        </p:nvSpPr>
        <p:spPr>
          <a:xfrm>
            <a:off x="172775" y="1209425"/>
            <a:ext cx="56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Impact"/>
                <a:ea typeface="Impact"/>
                <a:cs typeface="Impact"/>
                <a:sym typeface="Impact"/>
              </a:rPr>
              <a:t>Edge Cleaning and Spot Cleaning</a:t>
            </a:r>
            <a:endParaRPr b="1" sz="1300">
              <a:solidFill>
                <a:schemeClr val="accent1"/>
              </a:solidFill>
              <a:latin typeface="Impact"/>
              <a:ea typeface="Impact"/>
              <a:cs typeface="Impact"/>
              <a:sym typeface="Impact"/>
            </a:endParaRPr>
          </a:p>
        </p:txBody>
      </p:sp>
      <p:sp>
        <p:nvSpPr>
          <p:cNvPr id="175" name="Google Shape;175;p22"/>
          <p:cNvSpPr txBox="1"/>
          <p:nvPr/>
        </p:nvSpPr>
        <p:spPr>
          <a:xfrm>
            <a:off x="3376650" y="2263825"/>
            <a:ext cx="4926900" cy="384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500"/>
              </a:spcBef>
              <a:spcAft>
                <a:spcPts val="1900"/>
              </a:spcAft>
              <a:buNone/>
            </a:pPr>
            <a:r>
              <a:rPr b="1" lang="en" sz="1300">
                <a:solidFill>
                  <a:schemeClr val="accent1"/>
                </a:solidFill>
                <a:latin typeface="Impact"/>
                <a:ea typeface="Impact"/>
                <a:cs typeface="Impact"/>
                <a:sym typeface="Impact"/>
              </a:rPr>
              <a:t>Mopping</a:t>
            </a:r>
            <a:endParaRPr b="1" sz="1300">
              <a:solidFill>
                <a:schemeClr val="accent1"/>
              </a:solidFill>
              <a:latin typeface="Impact"/>
              <a:ea typeface="Impact"/>
              <a:cs typeface="Impact"/>
              <a:sym typeface="Impact"/>
            </a:endParaRPr>
          </a:p>
        </p:txBody>
      </p:sp>
      <p:sp>
        <p:nvSpPr>
          <p:cNvPr id="176" name="Google Shape;176;p22"/>
          <p:cNvSpPr txBox="1"/>
          <p:nvPr/>
        </p:nvSpPr>
        <p:spPr>
          <a:xfrm>
            <a:off x="107325" y="3926375"/>
            <a:ext cx="56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Impact"/>
                <a:ea typeface="Impact"/>
                <a:cs typeface="Impact"/>
                <a:sym typeface="Impact"/>
              </a:rPr>
              <a:t>Sleek Design</a:t>
            </a:r>
            <a:endParaRPr b="1" sz="1300">
              <a:solidFill>
                <a:schemeClr val="accent1"/>
              </a:solidFill>
              <a:latin typeface="Impact"/>
              <a:ea typeface="Impact"/>
              <a:cs typeface="Impact"/>
              <a:sym typeface="Impact"/>
            </a:endParaRPr>
          </a:p>
        </p:txBody>
      </p:sp>
      <p:pic>
        <p:nvPicPr>
          <p:cNvPr id="177" name="Google Shape;177;p22"/>
          <p:cNvPicPr preferRelativeResize="0"/>
          <p:nvPr/>
        </p:nvPicPr>
        <p:blipFill>
          <a:blip r:embed="rId3">
            <a:alphaModFix/>
          </a:blip>
          <a:stretch>
            <a:fillRect/>
          </a:stretch>
        </p:blipFill>
        <p:spPr>
          <a:xfrm>
            <a:off x="6722825" y="626075"/>
            <a:ext cx="1758950" cy="1551600"/>
          </a:xfrm>
          <a:prstGeom prst="rect">
            <a:avLst/>
          </a:prstGeom>
          <a:noFill/>
          <a:ln>
            <a:noFill/>
          </a:ln>
        </p:spPr>
      </p:pic>
      <p:pic>
        <p:nvPicPr>
          <p:cNvPr id="178" name="Google Shape;178;p22"/>
          <p:cNvPicPr preferRelativeResize="0"/>
          <p:nvPr/>
        </p:nvPicPr>
        <p:blipFill>
          <a:blip r:embed="rId4">
            <a:alphaModFix/>
          </a:blip>
          <a:stretch>
            <a:fillRect/>
          </a:stretch>
        </p:blipFill>
        <p:spPr>
          <a:xfrm>
            <a:off x="248975" y="2276225"/>
            <a:ext cx="2672383" cy="1551600"/>
          </a:xfrm>
          <a:prstGeom prst="rect">
            <a:avLst/>
          </a:prstGeom>
          <a:noFill/>
          <a:ln>
            <a:noFill/>
          </a:ln>
        </p:spPr>
      </p:pic>
      <p:pic>
        <p:nvPicPr>
          <p:cNvPr id="179" name="Google Shape;179;p22"/>
          <p:cNvPicPr preferRelativeResize="0"/>
          <p:nvPr/>
        </p:nvPicPr>
        <p:blipFill>
          <a:blip r:embed="rId5">
            <a:alphaModFix/>
          </a:blip>
          <a:stretch>
            <a:fillRect/>
          </a:stretch>
        </p:blipFill>
        <p:spPr>
          <a:xfrm>
            <a:off x="6762100" y="3403425"/>
            <a:ext cx="1935808" cy="162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nvSpPr>
        <p:spPr>
          <a:xfrm>
            <a:off x="68050" y="1444875"/>
            <a:ext cx="60336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Equip </a:t>
            </a:r>
            <a:r>
              <a:rPr lang="en" sz="1200">
                <a:solidFill>
                  <a:schemeClr val="accent1"/>
                </a:solidFill>
                <a:latin typeface="Lato"/>
                <a:ea typeface="Lato"/>
                <a:cs typeface="Lato"/>
                <a:sym typeface="Lato"/>
              </a:rPr>
              <a:t>vacuum</a:t>
            </a:r>
            <a:r>
              <a:rPr lang="en" sz="1200">
                <a:solidFill>
                  <a:schemeClr val="accent1"/>
                </a:solidFill>
                <a:latin typeface="Lato"/>
                <a:ea typeface="Lato"/>
                <a:cs typeface="Lato"/>
                <a:sym typeface="Lato"/>
              </a:rPr>
              <a:t> cleaner with supersonic sensors that enable it to detect obstacles such as walls, furniture, and other surfaces. This helps the cleaner maneuver around obstacles effectively, preventing collisions and ensuring efficient cleaning</a:t>
            </a:r>
            <a:endParaRPr sz="1200">
              <a:solidFill>
                <a:schemeClr val="accent1"/>
              </a:solidFill>
              <a:latin typeface="Lato"/>
              <a:ea typeface="Lato"/>
              <a:cs typeface="Lato"/>
              <a:sym typeface="Lato"/>
            </a:endParaRPr>
          </a:p>
        </p:txBody>
      </p:sp>
      <p:sp>
        <p:nvSpPr>
          <p:cNvPr id="185" name="Google Shape;185;p23"/>
          <p:cNvSpPr txBox="1"/>
          <p:nvPr/>
        </p:nvSpPr>
        <p:spPr>
          <a:xfrm>
            <a:off x="3366175" y="2543288"/>
            <a:ext cx="57195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With the Smart App, you can easily control and operate your Robo from anywhere using a user-friendly mobile application. This adds convenience by allowing you to manage the cleaning process remotely</a:t>
            </a:r>
            <a:endParaRPr sz="1200">
              <a:solidFill>
                <a:schemeClr val="accent1"/>
              </a:solidFill>
              <a:latin typeface="Lato"/>
              <a:ea typeface="Lato"/>
              <a:cs typeface="Lato"/>
              <a:sym typeface="Lato"/>
            </a:endParaRPr>
          </a:p>
        </p:txBody>
      </p:sp>
      <p:sp>
        <p:nvSpPr>
          <p:cNvPr id="186" name="Google Shape;186;p23"/>
          <p:cNvSpPr txBox="1"/>
          <p:nvPr/>
        </p:nvSpPr>
        <p:spPr>
          <a:xfrm>
            <a:off x="127000" y="4359400"/>
            <a:ext cx="5915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The Mobile  App helps you to schedule cleaning your home from anywhere in the world. You can set your alarm and the vacuum cleaner automatically starts cleaning.</a:t>
            </a:r>
            <a:endParaRPr sz="1200">
              <a:solidFill>
                <a:schemeClr val="accent1"/>
              </a:solidFill>
              <a:latin typeface="Lato"/>
              <a:ea typeface="Lato"/>
              <a:cs typeface="Lato"/>
              <a:sym typeface="Lato"/>
            </a:endParaRPr>
          </a:p>
        </p:txBody>
      </p:sp>
      <p:sp>
        <p:nvSpPr>
          <p:cNvPr id="187" name="Google Shape;187;p23"/>
          <p:cNvSpPr txBox="1"/>
          <p:nvPr/>
        </p:nvSpPr>
        <p:spPr>
          <a:xfrm>
            <a:off x="68050" y="1217025"/>
            <a:ext cx="56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Impact"/>
                <a:ea typeface="Impact"/>
                <a:cs typeface="Impact"/>
                <a:sym typeface="Impact"/>
              </a:rPr>
              <a:t>Detects Obstacle</a:t>
            </a:r>
            <a:endParaRPr sz="1300">
              <a:solidFill>
                <a:schemeClr val="accent1"/>
              </a:solidFill>
              <a:latin typeface="Impact"/>
              <a:ea typeface="Impact"/>
              <a:cs typeface="Impact"/>
              <a:sym typeface="Impact"/>
            </a:endParaRPr>
          </a:p>
        </p:txBody>
      </p:sp>
      <p:sp>
        <p:nvSpPr>
          <p:cNvPr id="188" name="Google Shape;188;p23"/>
          <p:cNvSpPr txBox="1"/>
          <p:nvPr/>
        </p:nvSpPr>
        <p:spPr>
          <a:xfrm>
            <a:off x="3366175" y="2320425"/>
            <a:ext cx="451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Impact"/>
                <a:ea typeface="Impact"/>
                <a:cs typeface="Impact"/>
                <a:sym typeface="Impact"/>
              </a:rPr>
              <a:t>Listens to Your Phone</a:t>
            </a:r>
            <a:endParaRPr sz="1300">
              <a:solidFill>
                <a:schemeClr val="accent1"/>
              </a:solidFill>
              <a:latin typeface="Impact"/>
              <a:ea typeface="Impact"/>
              <a:cs typeface="Impact"/>
              <a:sym typeface="Impact"/>
            </a:endParaRPr>
          </a:p>
        </p:txBody>
      </p:sp>
      <p:sp>
        <p:nvSpPr>
          <p:cNvPr id="189" name="Google Shape;189;p23"/>
          <p:cNvSpPr txBox="1"/>
          <p:nvPr/>
        </p:nvSpPr>
        <p:spPr>
          <a:xfrm>
            <a:off x="117250" y="4093275"/>
            <a:ext cx="56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Impact"/>
                <a:ea typeface="Impact"/>
                <a:cs typeface="Impact"/>
                <a:sym typeface="Impact"/>
              </a:rPr>
              <a:t>Schedule Cleaning Time</a:t>
            </a:r>
            <a:endParaRPr sz="1300">
              <a:solidFill>
                <a:schemeClr val="accent1"/>
              </a:solidFill>
              <a:latin typeface="Impact"/>
              <a:ea typeface="Impact"/>
              <a:cs typeface="Impact"/>
              <a:sym typeface="Impact"/>
            </a:endParaRPr>
          </a:p>
        </p:txBody>
      </p:sp>
      <p:pic>
        <p:nvPicPr>
          <p:cNvPr id="190" name="Google Shape;190;p23"/>
          <p:cNvPicPr preferRelativeResize="0"/>
          <p:nvPr/>
        </p:nvPicPr>
        <p:blipFill>
          <a:blip r:embed="rId3">
            <a:alphaModFix/>
          </a:blip>
          <a:stretch>
            <a:fillRect/>
          </a:stretch>
        </p:blipFill>
        <p:spPr>
          <a:xfrm>
            <a:off x="6606075" y="605200"/>
            <a:ext cx="2215600" cy="1845100"/>
          </a:xfrm>
          <a:prstGeom prst="rect">
            <a:avLst/>
          </a:prstGeom>
          <a:noFill/>
          <a:ln>
            <a:noFill/>
          </a:ln>
        </p:spPr>
      </p:pic>
      <p:pic>
        <p:nvPicPr>
          <p:cNvPr id="191" name="Google Shape;191;p23"/>
          <p:cNvPicPr preferRelativeResize="0"/>
          <p:nvPr/>
        </p:nvPicPr>
        <p:blipFill>
          <a:blip r:embed="rId4">
            <a:alphaModFix/>
          </a:blip>
          <a:stretch>
            <a:fillRect/>
          </a:stretch>
        </p:blipFill>
        <p:spPr>
          <a:xfrm>
            <a:off x="264800" y="2264775"/>
            <a:ext cx="2136828" cy="1676100"/>
          </a:xfrm>
          <a:prstGeom prst="rect">
            <a:avLst/>
          </a:prstGeom>
          <a:noFill/>
          <a:ln>
            <a:noFill/>
          </a:ln>
        </p:spPr>
      </p:pic>
      <p:pic>
        <p:nvPicPr>
          <p:cNvPr id="192" name="Google Shape;192;p23"/>
          <p:cNvPicPr preferRelativeResize="0"/>
          <p:nvPr/>
        </p:nvPicPr>
        <p:blipFill>
          <a:blip r:embed="rId5">
            <a:alphaModFix/>
          </a:blip>
          <a:stretch>
            <a:fillRect/>
          </a:stretch>
        </p:blipFill>
        <p:spPr>
          <a:xfrm>
            <a:off x="6195100" y="3363188"/>
            <a:ext cx="2593872" cy="1627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Lato"/>
                <a:ea typeface="Lato"/>
                <a:cs typeface="Lato"/>
                <a:sym typeface="Lato"/>
              </a:rPr>
              <a:t>Methodology</a:t>
            </a:r>
            <a:endParaRPr/>
          </a:p>
        </p:txBody>
      </p:sp>
      <p:pic>
        <p:nvPicPr>
          <p:cNvPr id="198" name="Google Shape;198;p24"/>
          <p:cNvPicPr preferRelativeResize="0"/>
          <p:nvPr/>
        </p:nvPicPr>
        <p:blipFill>
          <a:blip r:embed="rId3">
            <a:alphaModFix/>
          </a:blip>
          <a:stretch>
            <a:fillRect/>
          </a:stretch>
        </p:blipFill>
        <p:spPr>
          <a:xfrm>
            <a:off x="4788125" y="965038"/>
            <a:ext cx="4146725" cy="3213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nvSpPr>
        <p:spPr>
          <a:xfrm>
            <a:off x="6914075" y="657650"/>
            <a:ext cx="222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FlowChart</a:t>
            </a:r>
            <a:endParaRPr b="1" sz="3200">
              <a:solidFill>
                <a:schemeClr val="lt1"/>
              </a:solidFill>
              <a:latin typeface="Lato"/>
              <a:ea typeface="Lato"/>
              <a:cs typeface="Lato"/>
              <a:sym typeface="Lato"/>
            </a:endParaRPr>
          </a:p>
        </p:txBody>
      </p:sp>
      <p:pic>
        <p:nvPicPr>
          <p:cNvPr id="204" name="Google Shape;204;p25"/>
          <p:cNvPicPr preferRelativeResize="0"/>
          <p:nvPr/>
        </p:nvPicPr>
        <p:blipFill>
          <a:blip r:embed="rId3">
            <a:alphaModFix/>
          </a:blip>
          <a:stretch>
            <a:fillRect/>
          </a:stretch>
        </p:blipFill>
        <p:spPr>
          <a:xfrm>
            <a:off x="0" y="0"/>
            <a:ext cx="678274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